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76"/>
  </p:notesMasterIdLst>
  <p:handoutMasterIdLst>
    <p:handoutMasterId r:id="rId77"/>
  </p:handoutMasterIdLst>
  <p:sldIdLst>
    <p:sldId id="256" r:id="rId5"/>
    <p:sldId id="257" r:id="rId6"/>
    <p:sldId id="258" r:id="rId7"/>
    <p:sldId id="259" r:id="rId8"/>
    <p:sldId id="260" r:id="rId9"/>
    <p:sldId id="264" r:id="rId10"/>
    <p:sldId id="261" r:id="rId11"/>
    <p:sldId id="262"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2" r:id="rId29"/>
    <p:sldId id="281"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7" r:id="rId52"/>
    <p:sldId id="306" r:id="rId53"/>
    <p:sldId id="308" r:id="rId54"/>
    <p:sldId id="309" r:id="rId55"/>
    <p:sldId id="310" r:id="rId56"/>
    <p:sldId id="312" r:id="rId57"/>
    <p:sldId id="311" r:id="rId58"/>
    <p:sldId id="313" r:id="rId59"/>
    <p:sldId id="314" r:id="rId60"/>
    <p:sldId id="315" r:id="rId61"/>
    <p:sldId id="316" r:id="rId62"/>
    <p:sldId id="317" r:id="rId63"/>
    <p:sldId id="318" r:id="rId64"/>
    <p:sldId id="319" r:id="rId65"/>
    <p:sldId id="320" r:id="rId66"/>
    <p:sldId id="321" r:id="rId67"/>
    <p:sldId id="328" r:id="rId68"/>
    <p:sldId id="329" r:id="rId69"/>
    <p:sldId id="322" r:id="rId70"/>
    <p:sldId id="323" r:id="rId71"/>
    <p:sldId id="324" r:id="rId72"/>
    <p:sldId id="325" r:id="rId73"/>
    <p:sldId id="326" r:id="rId74"/>
    <p:sldId id="327"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simple1" qsCatId="simple" csTypeId="urn:microsoft.com/office/officeart/2005/8/colors/accent3_1" csCatId="accent3" phldr="1"/>
      <dgm:spPr/>
      <dgm:t>
        <a:bodyPr/>
        <a:lstStyle/>
        <a:p>
          <a:endParaRPr lang="en-US"/>
        </a:p>
      </dgm:t>
    </dgm:pt>
    <dgm:pt modelId="{0D51337A-31FA-4717-B2BF-9243F96D2B9B}">
      <dgm:prSet phldrT="[Text]" custT="1"/>
      <dgm:spPr>
        <a:solidFill>
          <a:srgbClr val="00B050"/>
        </a:solidFill>
      </dgm:spPr>
      <dgm:t>
        <a:bodyPr/>
        <a:lstStyle/>
        <a:p>
          <a:r>
            <a:rPr lang="vi-VN" sz="2400" smtClean="0">
              <a:latin typeface="Tahoma" panose="020B0604030504040204" pitchFamily="34" charset="0"/>
              <a:ea typeface="Tahoma" panose="020B0604030504040204" pitchFamily="34" charset="0"/>
              <a:cs typeface="Tahoma" panose="020B0604030504040204" pitchFamily="34" charset="0"/>
            </a:rPr>
            <a:t>Sơ</a:t>
          </a:r>
          <a:r>
            <a:rPr lang="en-US" sz="2400" smtClean="0">
              <a:latin typeface="Tahoma" panose="020B0604030504040204" pitchFamily="34" charset="0"/>
              <a:ea typeface="Tahoma" panose="020B0604030504040204" pitchFamily="34" charset="0"/>
              <a:cs typeface="Tahoma" panose="020B0604030504040204" pitchFamily="34" charset="0"/>
            </a:rPr>
            <a:t> lược linh kiện điện tử</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E40970FA-9468-4353-8343-FE5E2BEBB8B0}">
      <dgm:prSet phldrT="[Text]" custT="1"/>
      <dgm:spPr>
        <a:solidFill>
          <a:srgbClr val="00B050">
            <a:alpha val="90000"/>
          </a:srgbClr>
        </a:solidFill>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Chức năng, nhiệm vụ</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5FA6A33-9FA9-4134-A6A3-A5D4748A1779}" type="parTrans" cxnId="{A316347C-9D1A-43C6-BE2B-DC184440E1C9}">
      <dgm:prSet/>
      <dgm:spPr/>
      <dgm:t>
        <a:bodyPr/>
        <a:lstStyle/>
        <a:p>
          <a:endParaRPr lang="en-US"/>
        </a:p>
      </dgm:t>
    </dgm:pt>
    <dgm:pt modelId="{04FF68DF-CF36-4D12-9ECE-A3519B0AC88A}" type="sibTrans" cxnId="{A316347C-9D1A-43C6-BE2B-DC184440E1C9}">
      <dgm:prSet/>
      <dgm:spPr/>
      <dgm:t>
        <a:bodyPr/>
        <a:lstStyle/>
        <a:p>
          <a:endParaRPr lang="en-US"/>
        </a:p>
      </dgm:t>
    </dgm:pt>
    <dgm:pt modelId="{A7F7584C-6CC5-40A2-9566-2842A5DEA97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Tổng quan Arduino Uno R3</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581272CD-5908-4C17-8E9B-8BF6DCE43C3E}" type="parTrans" cxnId="{F68422C1-CD34-4DED-AA4B-85EFFF4FE933}">
      <dgm:prSet/>
      <dgm:spPr/>
      <dgm:t>
        <a:bodyPr/>
        <a:lstStyle/>
        <a:p>
          <a:endParaRPr lang="en-US"/>
        </a:p>
      </dgm:t>
    </dgm:pt>
    <dgm:pt modelId="{C41ED6A4-512C-48AB-901D-671B73446005}" type="sibTrans" cxnId="{F68422C1-CD34-4DED-AA4B-85EFFF4FE933}">
      <dgm:prSet/>
      <dgm:spPr/>
      <dgm:t>
        <a:bodyPr/>
        <a:lstStyle/>
        <a:p>
          <a:endParaRPr lang="en-US"/>
        </a:p>
      </dgm:t>
    </dgm:pt>
    <dgm:pt modelId="{9D8DAFB6-C744-4BD6-B757-393BF647EBB6}">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Sơ đồ chân, nhiệm vụ</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17C1C47E-8D1A-404A-B227-B017391CB5F6}" type="parTrans" cxnId="{56052809-46E4-4445-B520-94004C28BB9D}">
      <dgm:prSet/>
      <dgm:spPr/>
      <dgm:t>
        <a:bodyPr/>
        <a:lstStyle/>
        <a:p>
          <a:endParaRPr lang="en-US"/>
        </a:p>
      </dgm:t>
    </dgm:pt>
    <dgm:pt modelId="{C9B44773-68B1-427B-B9CA-0AEA186B621E}" type="sibTrans" cxnId="{56052809-46E4-4445-B520-94004C28BB9D}">
      <dgm:prSet/>
      <dgm:spPr/>
      <dgm:t>
        <a:bodyPr/>
        <a:lstStyle/>
        <a:p>
          <a:endParaRPr lang="en-US"/>
        </a:p>
      </dgm:t>
    </dgm:pt>
    <dgm:pt modelId="{51A6936C-668E-4912-B1B4-BA2D45D3F624}">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C cho Arduino</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2A9B6C90-9B70-4ED8-9084-8651413BB905}">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căn bản</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47C005B7-F5AA-4111-A87D-782B117A0259}" type="parTrans" cxnId="{1D59D94A-4BF7-417E-B49B-225C005839A9}">
      <dgm:prSet/>
      <dgm:spPr/>
      <dgm:t>
        <a:bodyPr/>
        <a:lstStyle/>
        <a:p>
          <a:endParaRPr lang="en-US"/>
        </a:p>
      </dgm:t>
    </dgm:pt>
    <dgm:pt modelId="{54109FB3-0563-4B2C-BFF0-181E047427F8}" type="sibTrans" cxnId="{1D59D94A-4BF7-417E-B49B-225C005839A9}">
      <dgm:prSet/>
      <dgm:spPr/>
      <dgm:t>
        <a:bodyPr/>
        <a:lstStyle/>
        <a:p>
          <a:endParaRPr lang="en-US"/>
        </a:p>
      </dgm:t>
    </dgm:pt>
    <dgm:pt modelId="{928B5CB8-3545-4EE5-8BED-981D3C6157A5}">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Android với Arduino</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452F8D0-82FD-4609-B6BD-446E31563D8A}" type="parTrans" cxnId="{085D3777-7996-4375-B5FB-BFD96D1BF9E4}">
      <dgm:prSet/>
      <dgm:spPr/>
      <dgm:t>
        <a:bodyPr/>
        <a:lstStyle/>
        <a:p>
          <a:endParaRPr lang="en-US"/>
        </a:p>
      </dgm:t>
    </dgm:pt>
    <dgm:pt modelId="{8EF545BA-8D8A-4813-A428-2F18D76E61FA}" type="sibTrans" cxnId="{085D3777-7996-4375-B5FB-BFD96D1BF9E4}">
      <dgm:prSet/>
      <dgm:spPr/>
      <dgm:t>
        <a:bodyPr/>
        <a:lstStyle/>
        <a:p>
          <a:endParaRPr lang="en-US"/>
        </a:p>
      </dgm:t>
    </dgm:pt>
    <dgm:pt modelId="{95A524E6-8A71-49A1-AF74-29696A02028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Apps Invention</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52C86CAF-440B-4BB7-BD46-805908EC2D17}" type="parTrans" cxnId="{764A7F40-FC93-4B5E-82E4-B29F920B2D30}">
      <dgm:prSet/>
      <dgm:spPr/>
      <dgm:t>
        <a:bodyPr/>
        <a:lstStyle/>
        <a:p>
          <a:endParaRPr lang="en-US"/>
        </a:p>
      </dgm:t>
    </dgm:pt>
    <dgm:pt modelId="{EE0C23C2-8A0C-497A-A914-ED60FDCA930F}" type="sibTrans" cxnId="{764A7F40-FC93-4B5E-82E4-B29F920B2D30}">
      <dgm:prSet/>
      <dgm:spPr/>
      <dgm:t>
        <a:bodyPr/>
        <a:lstStyle/>
        <a:p>
          <a:endParaRPr lang="en-US"/>
        </a:p>
      </dgm:t>
    </dgm:pt>
    <dgm:pt modelId="{0D1E1C82-CFC2-4DAF-82B9-23949B58D5E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giao diện</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11FDF4A8-5DC5-4A0A-BEE5-864B3F5E8ADE}" type="parTrans" cxnId="{EFB284C3-968A-44F2-B382-E3317B1C3CCB}">
      <dgm:prSet/>
      <dgm:spPr/>
      <dgm:t>
        <a:bodyPr/>
        <a:lstStyle/>
        <a:p>
          <a:endParaRPr lang="en-US"/>
        </a:p>
      </dgm:t>
    </dgm:pt>
    <dgm:pt modelId="{EC453B5D-013B-4703-8BBC-C0B6EEB59A37}" type="sibTrans" cxnId="{EFB284C3-968A-44F2-B382-E3317B1C3CCB}">
      <dgm:prSet/>
      <dgm:spPr/>
      <dgm:t>
        <a:bodyPr/>
        <a:lstStyle/>
        <a:p>
          <a:endParaRPr lang="en-US"/>
        </a:p>
      </dgm:t>
    </dgm:pt>
    <dgm:pt modelId="{66DE41FF-6487-4846-B26B-F2DC2536A87F}">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Comport vs Microsoft Visual Studio</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5BE29735-6251-4E8E-87B5-6436384BF1F5}" type="parTrans" cxnId="{DBDEA6B1-6400-4E87-9AFC-C2C483552CE6}">
      <dgm:prSet/>
      <dgm:spPr/>
      <dgm:t>
        <a:bodyPr/>
        <a:lstStyle/>
        <a:p>
          <a:endParaRPr lang="en-US"/>
        </a:p>
      </dgm:t>
    </dgm:pt>
    <dgm:pt modelId="{63100121-0367-4F8F-AB94-4CCBE37ABBBD}" type="sibTrans" cxnId="{DBDEA6B1-6400-4E87-9AFC-C2C483552CE6}">
      <dgm:prSet/>
      <dgm:spPr/>
      <dgm:t>
        <a:bodyPr/>
        <a:lstStyle/>
        <a:p>
          <a:endParaRPr lang="en-US"/>
        </a:p>
      </dgm:t>
    </dgm:pt>
    <dgm:pt modelId="{54E77104-01C4-44DA-9DEE-83CC6C0AD044}">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Thiết kế sơ đồ mạch</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D61EA40E-DAB4-4C45-B87E-887DEB6ED4A9}" type="sibTrans" cxnId="{75CC9114-4751-41DF-8507-328975E07590}">
      <dgm:prSet/>
      <dgm:spPr/>
      <dgm:t>
        <a:bodyPr/>
        <a:lstStyle/>
        <a:p>
          <a:endParaRPr lang="en-US"/>
        </a:p>
      </dgm:t>
    </dgm:pt>
    <dgm:pt modelId="{4ADA6AA5-9D71-4205-B0A9-95D59920F0E3}" type="parTrans" cxnId="{75CC9114-4751-41DF-8507-328975E07590}">
      <dgm:prSet/>
      <dgm:spPr/>
      <dgm:t>
        <a:bodyPr/>
        <a:lstStyle/>
        <a:p>
          <a:endParaRPr lang="en-US"/>
        </a:p>
      </dgm:t>
    </dgm:pt>
    <dgm:pt modelId="{09EEA29F-CDC4-4AD3-8AFF-98FAD13C88F2}">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Orcad</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4A553167-7AE2-447F-84CE-FC8B1F5478E6}" type="sibTrans" cxnId="{E045AEBB-2885-4215-835A-285CDF61F8E6}">
      <dgm:prSet/>
      <dgm:spPr/>
      <dgm:t>
        <a:bodyPr/>
        <a:lstStyle/>
        <a:p>
          <a:endParaRPr lang="en-US"/>
        </a:p>
      </dgm:t>
    </dgm:pt>
    <dgm:pt modelId="{25393874-0832-414B-BF29-6C45784A648F}" type="parTrans" cxnId="{E045AEBB-2885-4215-835A-285CDF61F8E6}">
      <dgm:prSet/>
      <dgm:spPr/>
      <dgm:t>
        <a:bodyPr/>
        <a:lstStyle/>
        <a:p>
          <a:endParaRPr lang="en-US"/>
        </a:p>
      </dgm:t>
    </dgm:pt>
    <dgm:pt modelId="{A74D9EEA-FC2A-4A63-B648-DE643263256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Mô phỏng nguyên lý</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CDD7DB4A-A80B-4C19-A5F3-4F3EA5113A71}" type="sibTrans" cxnId="{DC0E8235-0DB8-4321-9208-185B18F03341}">
      <dgm:prSet/>
      <dgm:spPr/>
      <dgm:t>
        <a:bodyPr/>
        <a:lstStyle/>
        <a:p>
          <a:endParaRPr lang="en-US"/>
        </a:p>
      </dgm:t>
    </dgm:pt>
    <dgm:pt modelId="{C5C8EC3C-8C98-41B0-AE26-E7B58D8A6C4A}" type="parTrans" cxnId="{DC0E8235-0DB8-4321-9208-185B18F03341}">
      <dgm:prSet/>
      <dgm:spPr/>
      <dgm:t>
        <a:bodyPr/>
        <a:lstStyle/>
        <a:p>
          <a:endParaRPr lang="en-US"/>
        </a:p>
      </dgm:t>
    </dgm:pt>
    <dgm:pt modelId="{FCA0B838-CA29-4291-9BD7-E71AB84005F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Proteus</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B3856E1A-63C1-450C-805A-559C86B30F54}" type="sibTrans" cxnId="{B2D4793F-192B-47D4-96E9-C6CBD993D45A}">
      <dgm:prSet/>
      <dgm:spPr/>
      <dgm:t>
        <a:bodyPr/>
        <a:lstStyle/>
        <a:p>
          <a:endParaRPr lang="en-US"/>
        </a:p>
      </dgm:t>
    </dgm:pt>
    <dgm:pt modelId="{AE5791A2-769E-4F99-ADBE-9B56465FF0DC}" type="parTrans" cxnId="{B2D4793F-192B-47D4-96E9-C6CBD993D45A}">
      <dgm:prSet/>
      <dgm:spPr/>
      <dgm:t>
        <a:bodyPr/>
        <a:lstStyle/>
        <a:p>
          <a:endParaRPr lang="en-US"/>
        </a:p>
      </dgm:t>
    </dgm:pt>
    <dgm:pt modelId="{99FD7F24-5BB9-46E8-BB7C-4B477B73B815}" type="pres">
      <dgm:prSet presAssocID="{81269538-BFC5-48BB-BEA1-D7AF1F385FD5}" presName="Name0" presStyleCnt="0">
        <dgm:presLayoutVars>
          <dgm:dir/>
          <dgm:animLvl val="lvl"/>
          <dgm:resizeHandles val="exact"/>
        </dgm:presLayoutVars>
      </dgm:prSet>
      <dgm:spPr/>
      <dgm:t>
        <a:bodyPr/>
        <a:lstStyle/>
        <a:p>
          <a:endParaRPr lang="en-US"/>
        </a:p>
      </dgm:t>
    </dgm:pt>
    <dgm:pt modelId="{BBAB8945-0B00-4547-92CF-AE59FDD0EF39}" type="pres">
      <dgm:prSet presAssocID="{0D51337A-31FA-4717-B2BF-9243F96D2B9B}" presName="linNode" presStyleCnt="0"/>
      <dgm:spPr/>
      <dgm:t>
        <a:bodyPr/>
        <a:lstStyle/>
        <a:p>
          <a:endParaRPr lang="en-US"/>
        </a:p>
      </dgm:t>
    </dgm:pt>
    <dgm:pt modelId="{3230722F-B757-4673-BD2F-9D4BAB5CEE8D}" type="pres">
      <dgm:prSet presAssocID="{0D51337A-31FA-4717-B2BF-9243F96D2B9B}" presName="parentText" presStyleLbl="node1" presStyleIdx="0" presStyleCnt="7" custScaleX="139187">
        <dgm:presLayoutVars>
          <dgm:chMax val="1"/>
          <dgm:bulletEnabled val="1"/>
        </dgm:presLayoutVars>
      </dgm:prSet>
      <dgm:spPr/>
      <dgm:t>
        <a:bodyPr/>
        <a:lstStyle/>
        <a:p>
          <a:endParaRPr lang="en-US"/>
        </a:p>
      </dgm:t>
    </dgm:pt>
    <dgm:pt modelId="{6FB9694A-6C63-4B23-90F6-4F208C00D399}" type="pres">
      <dgm:prSet presAssocID="{0D51337A-31FA-4717-B2BF-9243F96D2B9B}" presName="descendantText" presStyleLbl="alignAccFollowNode1" presStyleIdx="0" presStyleCnt="7">
        <dgm:presLayoutVars>
          <dgm:bulletEnabled val="1"/>
        </dgm:presLayoutVars>
      </dgm:prSet>
      <dgm:spPr/>
      <dgm:t>
        <a:bodyPr/>
        <a:lstStyle/>
        <a:p>
          <a:endParaRPr lang="en-US"/>
        </a:p>
      </dgm:t>
    </dgm:pt>
    <dgm:pt modelId="{3E4AEBB9-D07D-412D-A9F3-5F50CE85FF20}" type="pres">
      <dgm:prSet presAssocID="{6799645E-F42F-43D8-B2EA-A1377D84D0B3}" presName="sp" presStyleCnt="0"/>
      <dgm:spPr/>
      <dgm:t>
        <a:bodyPr/>
        <a:lstStyle/>
        <a:p>
          <a:endParaRPr lang="en-US"/>
        </a:p>
      </dgm:t>
    </dgm:pt>
    <dgm:pt modelId="{86AC02D8-4EEB-4C59-A47E-38A07424E81A}" type="pres">
      <dgm:prSet presAssocID="{54E77104-01C4-44DA-9DEE-83CC6C0AD044}" presName="linNode" presStyleCnt="0"/>
      <dgm:spPr/>
      <dgm:t>
        <a:bodyPr/>
        <a:lstStyle/>
        <a:p>
          <a:endParaRPr lang="en-US"/>
        </a:p>
      </dgm:t>
    </dgm:pt>
    <dgm:pt modelId="{0E1F3EF9-B36C-44D2-82BA-B060A96D1007}" type="pres">
      <dgm:prSet presAssocID="{54E77104-01C4-44DA-9DEE-83CC6C0AD044}" presName="parentText" presStyleLbl="node1" presStyleIdx="1" presStyleCnt="7" custScaleX="139148">
        <dgm:presLayoutVars>
          <dgm:chMax val="1"/>
          <dgm:bulletEnabled val="1"/>
        </dgm:presLayoutVars>
      </dgm:prSet>
      <dgm:spPr/>
      <dgm:t>
        <a:bodyPr/>
        <a:lstStyle/>
        <a:p>
          <a:endParaRPr lang="en-US"/>
        </a:p>
      </dgm:t>
    </dgm:pt>
    <dgm:pt modelId="{50337C7F-B7AE-4864-AD55-3C44E38AD033}" type="pres">
      <dgm:prSet presAssocID="{54E77104-01C4-44DA-9DEE-83CC6C0AD044}" presName="descendantText" presStyleLbl="alignAccFollowNode1" presStyleIdx="1" presStyleCnt="7">
        <dgm:presLayoutVars>
          <dgm:bulletEnabled val="1"/>
        </dgm:presLayoutVars>
      </dgm:prSet>
      <dgm:spPr/>
      <dgm:t>
        <a:bodyPr/>
        <a:lstStyle/>
        <a:p>
          <a:endParaRPr lang="en-US"/>
        </a:p>
      </dgm:t>
    </dgm:pt>
    <dgm:pt modelId="{7C2F9AA1-C3D7-4FAB-9FA0-7427AFC36CB9}" type="pres">
      <dgm:prSet presAssocID="{D61EA40E-DAB4-4C45-B87E-887DEB6ED4A9}" presName="sp" presStyleCnt="0"/>
      <dgm:spPr/>
      <dgm:t>
        <a:bodyPr/>
        <a:lstStyle/>
        <a:p>
          <a:endParaRPr lang="en-US"/>
        </a:p>
      </dgm:t>
    </dgm:pt>
    <dgm:pt modelId="{D3A48B26-86EC-46A5-B2C3-0440C7B3CA63}" type="pres">
      <dgm:prSet presAssocID="{A74D9EEA-FC2A-4A63-B648-DE643263256A}" presName="linNode" presStyleCnt="0"/>
      <dgm:spPr/>
      <dgm:t>
        <a:bodyPr/>
        <a:lstStyle/>
        <a:p>
          <a:endParaRPr lang="en-US"/>
        </a:p>
      </dgm:t>
    </dgm:pt>
    <dgm:pt modelId="{DDAC1B1A-750F-4438-9CA1-7370AB51FDC5}" type="pres">
      <dgm:prSet presAssocID="{A74D9EEA-FC2A-4A63-B648-DE643263256A}" presName="parentText" presStyleLbl="node1" presStyleIdx="2" presStyleCnt="7" custScaleX="139148">
        <dgm:presLayoutVars>
          <dgm:chMax val="1"/>
          <dgm:bulletEnabled val="1"/>
        </dgm:presLayoutVars>
      </dgm:prSet>
      <dgm:spPr/>
      <dgm:t>
        <a:bodyPr/>
        <a:lstStyle/>
        <a:p>
          <a:endParaRPr lang="en-US"/>
        </a:p>
      </dgm:t>
    </dgm:pt>
    <dgm:pt modelId="{DB89E42B-B6F5-4B6C-A74D-013CA8A02D71}" type="pres">
      <dgm:prSet presAssocID="{A74D9EEA-FC2A-4A63-B648-DE643263256A}" presName="descendantText" presStyleLbl="alignAccFollowNode1" presStyleIdx="2" presStyleCnt="7">
        <dgm:presLayoutVars>
          <dgm:bulletEnabled val="1"/>
        </dgm:presLayoutVars>
      </dgm:prSet>
      <dgm:spPr/>
      <dgm:t>
        <a:bodyPr/>
        <a:lstStyle/>
        <a:p>
          <a:endParaRPr lang="en-US"/>
        </a:p>
      </dgm:t>
    </dgm:pt>
    <dgm:pt modelId="{A6DA0075-8386-4121-A772-BC6B309AA84B}" type="pres">
      <dgm:prSet presAssocID="{CDD7DB4A-A80B-4C19-A5F3-4F3EA5113A71}" presName="sp" presStyleCnt="0"/>
      <dgm:spPr/>
      <dgm:t>
        <a:bodyPr/>
        <a:lstStyle/>
        <a:p>
          <a:endParaRPr lang="en-US"/>
        </a:p>
      </dgm:t>
    </dgm:pt>
    <dgm:pt modelId="{C60E4332-AB2E-4201-AF29-E3D9D2CE99DD}" type="pres">
      <dgm:prSet presAssocID="{A7F7584C-6CC5-40A2-9566-2842A5DEA97A}" presName="linNode" presStyleCnt="0"/>
      <dgm:spPr/>
      <dgm:t>
        <a:bodyPr/>
        <a:lstStyle/>
        <a:p>
          <a:endParaRPr lang="en-US"/>
        </a:p>
      </dgm:t>
    </dgm:pt>
    <dgm:pt modelId="{8A3FE5E4-2689-4041-B2C5-C63BC276A3EF}" type="pres">
      <dgm:prSet presAssocID="{A7F7584C-6CC5-40A2-9566-2842A5DEA97A}" presName="parentText" presStyleLbl="node1" presStyleIdx="3" presStyleCnt="7" custScaleX="139148">
        <dgm:presLayoutVars>
          <dgm:chMax val="1"/>
          <dgm:bulletEnabled val="1"/>
        </dgm:presLayoutVars>
      </dgm:prSet>
      <dgm:spPr/>
      <dgm:t>
        <a:bodyPr/>
        <a:lstStyle/>
        <a:p>
          <a:endParaRPr lang="en-US"/>
        </a:p>
      </dgm:t>
    </dgm:pt>
    <dgm:pt modelId="{329ECF1A-78BE-41CB-B252-8011825B67CD}" type="pres">
      <dgm:prSet presAssocID="{A7F7584C-6CC5-40A2-9566-2842A5DEA97A}" presName="descendantText" presStyleLbl="alignAccFollowNode1" presStyleIdx="3" presStyleCnt="7">
        <dgm:presLayoutVars>
          <dgm:bulletEnabled val="1"/>
        </dgm:presLayoutVars>
      </dgm:prSet>
      <dgm:spPr/>
      <dgm:t>
        <a:bodyPr/>
        <a:lstStyle/>
        <a:p>
          <a:endParaRPr lang="en-US"/>
        </a:p>
      </dgm:t>
    </dgm:pt>
    <dgm:pt modelId="{CF97419B-1653-4404-8A25-A4EB2811914A}" type="pres">
      <dgm:prSet presAssocID="{C41ED6A4-512C-48AB-901D-671B73446005}" presName="sp" presStyleCnt="0"/>
      <dgm:spPr/>
      <dgm:t>
        <a:bodyPr/>
        <a:lstStyle/>
        <a:p>
          <a:endParaRPr lang="en-US"/>
        </a:p>
      </dgm:t>
    </dgm:pt>
    <dgm:pt modelId="{74B4E996-D144-43FA-9C7B-5183D295C315}" type="pres">
      <dgm:prSet presAssocID="{51A6936C-668E-4912-B1B4-BA2D45D3F624}" presName="linNode" presStyleCnt="0"/>
      <dgm:spPr/>
      <dgm:t>
        <a:bodyPr/>
        <a:lstStyle/>
        <a:p>
          <a:endParaRPr lang="en-US"/>
        </a:p>
      </dgm:t>
    </dgm:pt>
    <dgm:pt modelId="{1C763A21-352A-41D1-A2E2-E305DABA275D}" type="pres">
      <dgm:prSet presAssocID="{51A6936C-668E-4912-B1B4-BA2D45D3F624}" presName="parentText" presStyleLbl="node1" presStyleIdx="4" presStyleCnt="7" custScaleX="139148">
        <dgm:presLayoutVars>
          <dgm:chMax val="1"/>
          <dgm:bulletEnabled val="1"/>
        </dgm:presLayoutVars>
      </dgm:prSet>
      <dgm:spPr/>
      <dgm:t>
        <a:bodyPr/>
        <a:lstStyle/>
        <a:p>
          <a:endParaRPr lang="en-US"/>
        </a:p>
      </dgm:t>
    </dgm:pt>
    <dgm:pt modelId="{A66EBD3D-E7C5-421C-B8B5-728648057DDC}" type="pres">
      <dgm:prSet presAssocID="{51A6936C-668E-4912-B1B4-BA2D45D3F624}" presName="descendantText" presStyleLbl="alignAccFollowNode1" presStyleIdx="4" presStyleCnt="7">
        <dgm:presLayoutVars>
          <dgm:bulletEnabled val="1"/>
        </dgm:presLayoutVars>
      </dgm:prSet>
      <dgm:spPr/>
      <dgm:t>
        <a:bodyPr/>
        <a:lstStyle/>
        <a:p>
          <a:endParaRPr lang="en-US"/>
        </a:p>
      </dgm:t>
    </dgm:pt>
    <dgm:pt modelId="{4D3735EA-64D5-44A4-9D60-787BDDA83D1A}" type="pres">
      <dgm:prSet presAssocID="{E68031D9-E3F9-439E-86FC-2A0A3A3988D0}" presName="sp" presStyleCnt="0"/>
      <dgm:spPr/>
      <dgm:t>
        <a:bodyPr/>
        <a:lstStyle/>
        <a:p>
          <a:endParaRPr lang="en-US"/>
        </a:p>
      </dgm:t>
    </dgm:pt>
    <dgm:pt modelId="{120DCED0-01FF-429D-8B4B-923E0875F75E}" type="pres">
      <dgm:prSet presAssocID="{928B5CB8-3545-4EE5-8BED-981D3C6157A5}" presName="linNode" presStyleCnt="0"/>
      <dgm:spPr/>
      <dgm:t>
        <a:bodyPr/>
        <a:lstStyle/>
        <a:p>
          <a:endParaRPr lang="en-US"/>
        </a:p>
      </dgm:t>
    </dgm:pt>
    <dgm:pt modelId="{B9324B26-5FF5-4FF7-9073-66103CBE8481}" type="pres">
      <dgm:prSet presAssocID="{928B5CB8-3545-4EE5-8BED-981D3C6157A5}" presName="parentText" presStyleLbl="node1" presStyleIdx="5" presStyleCnt="7" custScaleX="139148">
        <dgm:presLayoutVars>
          <dgm:chMax val="1"/>
          <dgm:bulletEnabled val="1"/>
        </dgm:presLayoutVars>
      </dgm:prSet>
      <dgm:spPr/>
      <dgm:t>
        <a:bodyPr/>
        <a:lstStyle/>
        <a:p>
          <a:endParaRPr lang="en-US"/>
        </a:p>
      </dgm:t>
    </dgm:pt>
    <dgm:pt modelId="{95E0557D-F0A1-4F38-8083-55DE7503164F}" type="pres">
      <dgm:prSet presAssocID="{928B5CB8-3545-4EE5-8BED-981D3C6157A5}" presName="descendantText" presStyleLbl="alignAccFollowNode1" presStyleIdx="5" presStyleCnt="7">
        <dgm:presLayoutVars>
          <dgm:bulletEnabled val="1"/>
        </dgm:presLayoutVars>
      </dgm:prSet>
      <dgm:spPr/>
      <dgm:t>
        <a:bodyPr/>
        <a:lstStyle/>
        <a:p>
          <a:endParaRPr lang="en-US"/>
        </a:p>
      </dgm:t>
    </dgm:pt>
    <dgm:pt modelId="{E3DDDB96-1980-42C4-994B-278F56C49086}" type="pres">
      <dgm:prSet presAssocID="{8EF545BA-8D8A-4813-A428-2F18D76E61FA}" presName="sp" presStyleCnt="0"/>
      <dgm:spPr/>
      <dgm:t>
        <a:bodyPr/>
        <a:lstStyle/>
        <a:p>
          <a:endParaRPr lang="en-US"/>
        </a:p>
      </dgm:t>
    </dgm:pt>
    <dgm:pt modelId="{502DA649-9849-488B-B840-4821C2CA4ADD}" type="pres">
      <dgm:prSet presAssocID="{0D1E1C82-CFC2-4DAF-82B9-23949B58D5EA}" presName="linNode" presStyleCnt="0"/>
      <dgm:spPr/>
      <dgm:t>
        <a:bodyPr/>
        <a:lstStyle/>
        <a:p>
          <a:endParaRPr lang="en-US"/>
        </a:p>
      </dgm:t>
    </dgm:pt>
    <dgm:pt modelId="{2D5DF400-45B7-4B2E-A854-71621F6016C6}" type="pres">
      <dgm:prSet presAssocID="{0D1E1C82-CFC2-4DAF-82B9-23949B58D5EA}" presName="parentText" presStyleLbl="node1" presStyleIdx="6" presStyleCnt="7" custScaleX="139148">
        <dgm:presLayoutVars>
          <dgm:chMax val="1"/>
          <dgm:bulletEnabled val="1"/>
        </dgm:presLayoutVars>
      </dgm:prSet>
      <dgm:spPr/>
      <dgm:t>
        <a:bodyPr/>
        <a:lstStyle/>
        <a:p>
          <a:endParaRPr lang="en-US"/>
        </a:p>
      </dgm:t>
    </dgm:pt>
    <dgm:pt modelId="{6160EC9B-47C1-4BB8-A681-9779ED8D8B47}" type="pres">
      <dgm:prSet presAssocID="{0D1E1C82-CFC2-4DAF-82B9-23949B58D5EA}" presName="descendantText" presStyleLbl="alignAccFollowNode1" presStyleIdx="6" presStyleCnt="7">
        <dgm:presLayoutVars>
          <dgm:bulletEnabled val="1"/>
        </dgm:presLayoutVars>
      </dgm:prSet>
      <dgm:spPr/>
      <dgm:t>
        <a:bodyPr/>
        <a:lstStyle/>
        <a:p>
          <a:endParaRPr lang="en-US"/>
        </a:p>
      </dgm:t>
    </dgm:pt>
  </dgm:ptLst>
  <dgm:cxnLst>
    <dgm:cxn modelId="{405578AE-D062-4EB5-9B31-73889A679562}" type="presOf" srcId="{A74D9EEA-FC2A-4A63-B648-DE643263256A}" destId="{DDAC1B1A-750F-4438-9CA1-7370AB51FDC5}" srcOrd="0" destOrd="0" presId="urn:microsoft.com/office/officeart/2005/8/layout/vList5"/>
    <dgm:cxn modelId="{9E6BB655-7FE4-4F8D-B1D2-F885E60B8754}" srcId="{81269538-BFC5-48BB-BEA1-D7AF1F385FD5}" destId="{0D51337A-31FA-4717-B2BF-9243F96D2B9B}" srcOrd="0" destOrd="0" parTransId="{A9294D65-F371-46C8-A624-E557E9DF1A30}" sibTransId="{6799645E-F42F-43D8-B2EA-A1377D84D0B3}"/>
    <dgm:cxn modelId="{F23CEF93-53A8-46CE-81A0-E02343947BA8}" type="presOf" srcId="{FCA0B838-CA29-4291-9BD7-E71AB84005FA}" destId="{DB89E42B-B6F5-4B6C-A74D-013CA8A02D71}" srcOrd="0" destOrd="0" presId="urn:microsoft.com/office/officeart/2005/8/layout/vList5"/>
    <dgm:cxn modelId="{6C319F24-D998-47AD-A413-333D093B5AD0}" type="presOf" srcId="{09EEA29F-CDC4-4AD3-8AFF-98FAD13C88F2}" destId="{50337C7F-B7AE-4864-AD55-3C44E38AD033}" srcOrd="0" destOrd="0" presId="urn:microsoft.com/office/officeart/2005/8/layout/vList5"/>
    <dgm:cxn modelId="{B57C6B9E-62C3-4EB9-8C1D-70EBB65F5730}" type="presOf" srcId="{66DE41FF-6487-4846-B26B-F2DC2536A87F}" destId="{6160EC9B-47C1-4BB8-A681-9779ED8D8B47}" srcOrd="0" destOrd="0" presId="urn:microsoft.com/office/officeart/2005/8/layout/vList5"/>
    <dgm:cxn modelId="{000FE2BB-9FE6-4965-ADF5-E3E85B644286}" srcId="{81269538-BFC5-48BB-BEA1-D7AF1F385FD5}" destId="{51A6936C-668E-4912-B1B4-BA2D45D3F624}" srcOrd="4" destOrd="0" parTransId="{8F7D40F1-9723-47F5-BFD2-340696378D49}" sibTransId="{E68031D9-E3F9-439E-86FC-2A0A3A3988D0}"/>
    <dgm:cxn modelId="{6DF17F4D-4120-4DE8-8738-503F2519CD40}" type="presOf" srcId="{9D8DAFB6-C744-4BD6-B757-393BF647EBB6}" destId="{329ECF1A-78BE-41CB-B252-8011825B67CD}" srcOrd="0" destOrd="0" presId="urn:microsoft.com/office/officeart/2005/8/layout/vList5"/>
    <dgm:cxn modelId="{C65EFE7A-5430-4917-89D2-D70BAF0289E3}" type="presOf" srcId="{2A9B6C90-9B70-4ED8-9084-8651413BB905}" destId="{A66EBD3D-E7C5-421C-B8B5-728648057DDC}" srcOrd="0" destOrd="0" presId="urn:microsoft.com/office/officeart/2005/8/layout/vList5"/>
    <dgm:cxn modelId="{75CC9114-4751-41DF-8507-328975E07590}" srcId="{81269538-BFC5-48BB-BEA1-D7AF1F385FD5}" destId="{54E77104-01C4-44DA-9DEE-83CC6C0AD044}" srcOrd="1" destOrd="0" parTransId="{4ADA6AA5-9D71-4205-B0A9-95D59920F0E3}" sibTransId="{D61EA40E-DAB4-4C45-B87E-887DEB6ED4A9}"/>
    <dgm:cxn modelId="{DBDEA6B1-6400-4E87-9AFC-C2C483552CE6}" srcId="{0D1E1C82-CFC2-4DAF-82B9-23949B58D5EA}" destId="{66DE41FF-6487-4846-B26B-F2DC2536A87F}" srcOrd="0" destOrd="0" parTransId="{5BE29735-6251-4E8E-87B5-6436384BF1F5}" sibTransId="{63100121-0367-4F8F-AB94-4CCBE37ABBBD}"/>
    <dgm:cxn modelId="{A316347C-9D1A-43C6-BE2B-DC184440E1C9}" srcId="{0D51337A-31FA-4717-B2BF-9243F96D2B9B}" destId="{E40970FA-9468-4353-8343-FE5E2BEBB8B0}" srcOrd="0" destOrd="0" parTransId="{85FA6A33-9FA9-4134-A6A3-A5D4748A1779}" sibTransId="{04FF68DF-CF36-4D12-9ECE-A3519B0AC88A}"/>
    <dgm:cxn modelId="{764A7F40-FC93-4B5E-82E4-B29F920B2D30}" srcId="{928B5CB8-3545-4EE5-8BED-981D3C6157A5}" destId="{95A524E6-8A71-49A1-AF74-29696A02028A}" srcOrd="0" destOrd="0" parTransId="{52C86CAF-440B-4BB7-BD46-805908EC2D17}" sibTransId="{EE0C23C2-8A0C-497A-A914-ED60FDCA930F}"/>
    <dgm:cxn modelId="{A44DF6E5-2150-478D-AAB9-24BC6742BCEE}" type="presOf" srcId="{928B5CB8-3545-4EE5-8BED-981D3C6157A5}" destId="{B9324B26-5FF5-4FF7-9073-66103CBE8481}" srcOrd="0" destOrd="0" presId="urn:microsoft.com/office/officeart/2005/8/layout/vList5"/>
    <dgm:cxn modelId="{085D3777-7996-4375-B5FB-BFD96D1BF9E4}" srcId="{81269538-BFC5-48BB-BEA1-D7AF1F385FD5}" destId="{928B5CB8-3545-4EE5-8BED-981D3C6157A5}" srcOrd="5" destOrd="0" parTransId="{8452F8D0-82FD-4609-B6BD-446E31563D8A}" sibTransId="{8EF545BA-8D8A-4813-A428-2F18D76E61FA}"/>
    <dgm:cxn modelId="{EFB284C3-968A-44F2-B382-E3317B1C3CCB}" srcId="{81269538-BFC5-48BB-BEA1-D7AF1F385FD5}" destId="{0D1E1C82-CFC2-4DAF-82B9-23949B58D5EA}" srcOrd="6" destOrd="0" parTransId="{11FDF4A8-5DC5-4A0A-BEE5-864B3F5E8ADE}" sibTransId="{EC453B5D-013B-4703-8BBC-C0B6EEB59A37}"/>
    <dgm:cxn modelId="{66EBA0EC-F77C-4ABE-8815-8C8F4F6ACAB5}" type="presOf" srcId="{95A524E6-8A71-49A1-AF74-29696A02028A}" destId="{95E0557D-F0A1-4F38-8083-55DE7503164F}" srcOrd="0" destOrd="0" presId="urn:microsoft.com/office/officeart/2005/8/layout/vList5"/>
    <dgm:cxn modelId="{B2D4793F-192B-47D4-96E9-C6CBD993D45A}" srcId="{A74D9EEA-FC2A-4A63-B648-DE643263256A}" destId="{FCA0B838-CA29-4291-9BD7-E71AB84005FA}" srcOrd="0" destOrd="0" parTransId="{AE5791A2-769E-4F99-ADBE-9B56465FF0DC}" sibTransId="{B3856E1A-63C1-450C-805A-559C86B30F54}"/>
    <dgm:cxn modelId="{A38C1039-CB78-4EBF-844F-7A838983E228}" type="presOf" srcId="{A7F7584C-6CC5-40A2-9566-2842A5DEA97A}" destId="{8A3FE5E4-2689-4041-B2C5-C63BC276A3EF}" srcOrd="0" destOrd="0" presId="urn:microsoft.com/office/officeart/2005/8/layout/vList5"/>
    <dgm:cxn modelId="{307CF420-D7F8-4508-BB93-6CEA1B813202}" type="presOf" srcId="{54E77104-01C4-44DA-9DEE-83CC6C0AD044}" destId="{0E1F3EF9-B36C-44D2-82BA-B060A96D1007}" srcOrd="0" destOrd="0" presId="urn:microsoft.com/office/officeart/2005/8/layout/vList5"/>
    <dgm:cxn modelId="{DC0E8235-0DB8-4321-9208-185B18F03341}" srcId="{81269538-BFC5-48BB-BEA1-D7AF1F385FD5}" destId="{A74D9EEA-FC2A-4A63-B648-DE643263256A}" srcOrd="2" destOrd="0" parTransId="{C5C8EC3C-8C98-41B0-AE26-E7B58D8A6C4A}" sibTransId="{CDD7DB4A-A80B-4C19-A5F3-4F3EA5113A71}"/>
    <dgm:cxn modelId="{56052809-46E4-4445-B520-94004C28BB9D}" srcId="{A7F7584C-6CC5-40A2-9566-2842A5DEA97A}" destId="{9D8DAFB6-C744-4BD6-B757-393BF647EBB6}" srcOrd="0" destOrd="0" parTransId="{17C1C47E-8D1A-404A-B227-B017391CB5F6}" sibTransId="{C9B44773-68B1-427B-B9CA-0AEA186B621E}"/>
    <dgm:cxn modelId="{F68422C1-CD34-4DED-AA4B-85EFFF4FE933}" srcId="{81269538-BFC5-48BB-BEA1-D7AF1F385FD5}" destId="{A7F7584C-6CC5-40A2-9566-2842A5DEA97A}" srcOrd="3" destOrd="0" parTransId="{581272CD-5908-4C17-8E9B-8BF6DCE43C3E}" sibTransId="{C41ED6A4-512C-48AB-901D-671B73446005}"/>
    <dgm:cxn modelId="{53988784-A0E1-4D82-B36B-740DE83EB0C9}" type="presOf" srcId="{81269538-BFC5-48BB-BEA1-D7AF1F385FD5}" destId="{99FD7F24-5BB9-46E8-BB7C-4B477B73B815}" srcOrd="0" destOrd="0" presId="urn:microsoft.com/office/officeart/2005/8/layout/vList5"/>
    <dgm:cxn modelId="{A9140851-05F8-40FB-97D0-139BA73DC059}" type="presOf" srcId="{0D1E1C82-CFC2-4DAF-82B9-23949B58D5EA}" destId="{2D5DF400-45B7-4B2E-A854-71621F6016C6}" srcOrd="0" destOrd="0" presId="urn:microsoft.com/office/officeart/2005/8/layout/vList5"/>
    <dgm:cxn modelId="{E045AEBB-2885-4215-835A-285CDF61F8E6}" srcId="{54E77104-01C4-44DA-9DEE-83CC6C0AD044}" destId="{09EEA29F-CDC4-4AD3-8AFF-98FAD13C88F2}" srcOrd="0" destOrd="0" parTransId="{25393874-0832-414B-BF29-6C45784A648F}" sibTransId="{4A553167-7AE2-447F-84CE-FC8B1F5478E6}"/>
    <dgm:cxn modelId="{1D59D94A-4BF7-417E-B49B-225C005839A9}" srcId="{51A6936C-668E-4912-B1B4-BA2D45D3F624}" destId="{2A9B6C90-9B70-4ED8-9084-8651413BB905}" srcOrd="0" destOrd="0" parTransId="{47C005B7-F5AA-4111-A87D-782B117A0259}" sibTransId="{54109FB3-0563-4B2C-BFF0-181E047427F8}"/>
    <dgm:cxn modelId="{D51B6075-27E4-4292-9F89-0CC50DF21ED9}" type="presOf" srcId="{51A6936C-668E-4912-B1B4-BA2D45D3F624}" destId="{1C763A21-352A-41D1-A2E2-E305DABA275D}" srcOrd="0" destOrd="0" presId="urn:microsoft.com/office/officeart/2005/8/layout/vList5"/>
    <dgm:cxn modelId="{993E0796-DCBD-4EB2-9BAB-4437E125DA45}" type="presOf" srcId="{E40970FA-9468-4353-8343-FE5E2BEBB8B0}" destId="{6FB9694A-6C63-4B23-90F6-4F208C00D399}" srcOrd="0" destOrd="0" presId="urn:microsoft.com/office/officeart/2005/8/layout/vList5"/>
    <dgm:cxn modelId="{02B1C3C3-F2D2-4C80-8962-E0C9B39A6EF4}" type="presOf" srcId="{0D51337A-31FA-4717-B2BF-9243F96D2B9B}" destId="{3230722F-B757-4673-BD2F-9D4BAB5CEE8D}" srcOrd="0" destOrd="0" presId="urn:microsoft.com/office/officeart/2005/8/layout/vList5"/>
    <dgm:cxn modelId="{45435F90-22A5-4C03-B101-FD4577E8A794}" type="presParOf" srcId="{99FD7F24-5BB9-46E8-BB7C-4B477B73B815}" destId="{BBAB8945-0B00-4547-92CF-AE59FDD0EF39}" srcOrd="0" destOrd="0" presId="urn:microsoft.com/office/officeart/2005/8/layout/vList5"/>
    <dgm:cxn modelId="{B399DCC2-FF40-4D75-A2A7-A495D4AF2387}" type="presParOf" srcId="{BBAB8945-0B00-4547-92CF-AE59FDD0EF39}" destId="{3230722F-B757-4673-BD2F-9D4BAB5CEE8D}" srcOrd="0" destOrd="0" presId="urn:microsoft.com/office/officeart/2005/8/layout/vList5"/>
    <dgm:cxn modelId="{4A0749A4-83B7-4DF9-BA0E-5506B76F10A1}" type="presParOf" srcId="{BBAB8945-0B00-4547-92CF-AE59FDD0EF39}" destId="{6FB9694A-6C63-4B23-90F6-4F208C00D399}" srcOrd="1" destOrd="0" presId="urn:microsoft.com/office/officeart/2005/8/layout/vList5"/>
    <dgm:cxn modelId="{26C2F444-58E5-4B3C-A169-EBC64ABE0EE9}" type="presParOf" srcId="{99FD7F24-5BB9-46E8-BB7C-4B477B73B815}" destId="{3E4AEBB9-D07D-412D-A9F3-5F50CE85FF20}" srcOrd="1" destOrd="0" presId="urn:microsoft.com/office/officeart/2005/8/layout/vList5"/>
    <dgm:cxn modelId="{AE433FBE-02E5-4A33-A2D6-51B4404D6B95}" type="presParOf" srcId="{99FD7F24-5BB9-46E8-BB7C-4B477B73B815}" destId="{86AC02D8-4EEB-4C59-A47E-38A07424E81A}" srcOrd="2" destOrd="0" presId="urn:microsoft.com/office/officeart/2005/8/layout/vList5"/>
    <dgm:cxn modelId="{DE662704-51FE-4403-8658-0A1ECC7B10EE}" type="presParOf" srcId="{86AC02D8-4EEB-4C59-A47E-38A07424E81A}" destId="{0E1F3EF9-B36C-44D2-82BA-B060A96D1007}" srcOrd="0" destOrd="0" presId="urn:microsoft.com/office/officeart/2005/8/layout/vList5"/>
    <dgm:cxn modelId="{4C83A019-3230-4299-927F-67C945D4B479}" type="presParOf" srcId="{86AC02D8-4EEB-4C59-A47E-38A07424E81A}" destId="{50337C7F-B7AE-4864-AD55-3C44E38AD033}" srcOrd="1" destOrd="0" presId="urn:microsoft.com/office/officeart/2005/8/layout/vList5"/>
    <dgm:cxn modelId="{30F36A00-4192-4468-886C-1C2F38A86CD2}" type="presParOf" srcId="{99FD7F24-5BB9-46E8-BB7C-4B477B73B815}" destId="{7C2F9AA1-C3D7-4FAB-9FA0-7427AFC36CB9}" srcOrd="3" destOrd="0" presId="urn:microsoft.com/office/officeart/2005/8/layout/vList5"/>
    <dgm:cxn modelId="{DFEAE1CE-8CA2-4674-A0FC-6EF49415A109}" type="presParOf" srcId="{99FD7F24-5BB9-46E8-BB7C-4B477B73B815}" destId="{D3A48B26-86EC-46A5-B2C3-0440C7B3CA63}" srcOrd="4" destOrd="0" presId="urn:microsoft.com/office/officeart/2005/8/layout/vList5"/>
    <dgm:cxn modelId="{04C9B67D-E0AF-4975-9CC1-61CB5065BCC6}" type="presParOf" srcId="{D3A48B26-86EC-46A5-B2C3-0440C7B3CA63}" destId="{DDAC1B1A-750F-4438-9CA1-7370AB51FDC5}" srcOrd="0" destOrd="0" presId="urn:microsoft.com/office/officeart/2005/8/layout/vList5"/>
    <dgm:cxn modelId="{EF0AC815-F7DE-490A-A0C0-4821A043A621}" type="presParOf" srcId="{D3A48B26-86EC-46A5-B2C3-0440C7B3CA63}" destId="{DB89E42B-B6F5-4B6C-A74D-013CA8A02D71}" srcOrd="1" destOrd="0" presId="urn:microsoft.com/office/officeart/2005/8/layout/vList5"/>
    <dgm:cxn modelId="{DEA6FD5E-3CD1-4473-B00D-1A9EDB328A4E}" type="presParOf" srcId="{99FD7F24-5BB9-46E8-BB7C-4B477B73B815}" destId="{A6DA0075-8386-4121-A772-BC6B309AA84B}" srcOrd="5" destOrd="0" presId="urn:microsoft.com/office/officeart/2005/8/layout/vList5"/>
    <dgm:cxn modelId="{FB2D3183-70C6-44DD-875A-CC09A2C89FEB}" type="presParOf" srcId="{99FD7F24-5BB9-46E8-BB7C-4B477B73B815}" destId="{C60E4332-AB2E-4201-AF29-E3D9D2CE99DD}" srcOrd="6" destOrd="0" presId="urn:microsoft.com/office/officeart/2005/8/layout/vList5"/>
    <dgm:cxn modelId="{B9D84324-BE5B-4514-8201-6B25BE814C19}" type="presParOf" srcId="{C60E4332-AB2E-4201-AF29-E3D9D2CE99DD}" destId="{8A3FE5E4-2689-4041-B2C5-C63BC276A3EF}" srcOrd="0" destOrd="0" presId="urn:microsoft.com/office/officeart/2005/8/layout/vList5"/>
    <dgm:cxn modelId="{62F196CC-DD4E-41F1-95F6-0E80E18CA40A}" type="presParOf" srcId="{C60E4332-AB2E-4201-AF29-E3D9D2CE99DD}" destId="{329ECF1A-78BE-41CB-B252-8011825B67CD}" srcOrd="1" destOrd="0" presId="urn:microsoft.com/office/officeart/2005/8/layout/vList5"/>
    <dgm:cxn modelId="{902C8576-A8E1-4C1E-B647-4F0EFC878EDE}" type="presParOf" srcId="{99FD7F24-5BB9-46E8-BB7C-4B477B73B815}" destId="{CF97419B-1653-4404-8A25-A4EB2811914A}" srcOrd="7" destOrd="0" presId="urn:microsoft.com/office/officeart/2005/8/layout/vList5"/>
    <dgm:cxn modelId="{C0AE58B2-3BCF-4A17-9962-82AF5DB00A66}" type="presParOf" srcId="{99FD7F24-5BB9-46E8-BB7C-4B477B73B815}" destId="{74B4E996-D144-43FA-9C7B-5183D295C315}" srcOrd="8" destOrd="0" presId="urn:microsoft.com/office/officeart/2005/8/layout/vList5"/>
    <dgm:cxn modelId="{CC23B1CA-2592-479D-988C-BB870D7E9EC9}" type="presParOf" srcId="{74B4E996-D144-43FA-9C7B-5183D295C315}" destId="{1C763A21-352A-41D1-A2E2-E305DABA275D}" srcOrd="0" destOrd="0" presId="urn:microsoft.com/office/officeart/2005/8/layout/vList5"/>
    <dgm:cxn modelId="{477107E6-023C-4B3F-96EF-D2D5DA516C5C}" type="presParOf" srcId="{74B4E996-D144-43FA-9C7B-5183D295C315}" destId="{A66EBD3D-E7C5-421C-B8B5-728648057DDC}" srcOrd="1" destOrd="0" presId="urn:microsoft.com/office/officeart/2005/8/layout/vList5"/>
    <dgm:cxn modelId="{933347A6-BCAF-495A-96A7-208A97A1751A}" type="presParOf" srcId="{99FD7F24-5BB9-46E8-BB7C-4B477B73B815}" destId="{4D3735EA-64D5-44A4-9D60-787BDDA83D1A}" srcOrd="9" destOrd="0" presId="urn:microsoft.com/office/officeart/2005/8/layout/vList5"/>
    <dgm:cxn modelId="{677D4939-AE22-4645-A75D-BD07DA38E78F}" type="presParOf" srcId="{99FD7F24-5BB9-46E8-BB7C-4B477B73B815}" destId="{120DCED0-01FF-429D-8B4B-923E0875F75E}" srcOrd="10" destOrd="0" presId="urn:microsoft.com/office/officeart/2005/8/layout/vList5"/>
    <dgm:cxn modelId="{AF6385C2-1319-4602-9D19-9A89E6EBF57F}" type="presParOf" srcId="{120DCED0-01FF-429D-8B4B-923E0875F75E}" destId="{B9324B26-5FF5-4FF7-9073-66103CBE8481}" srcOrd="0" destOrd="0" presId="urn:microsoft.com/office/officeart/2005/8/layout/vList5"/>
    <dgm:cxn modelId="{16466152-551A-417E-9EB3-4C0FC3867902}" type="presParOf" srcId="{120DCED0-01FF-429D-8B4B-923E0875F75E}" destId="{95E0557D-F0A1-4F38-8083-55DE7503164F}" srcOrd="1" destOrd="0" presId="urn:microsoft.com/office/officeart/2005/8/layout/vList5"/>
    <dgm:cxn modelId="{3C9B974C-149C-4A06-BFED-96C50D99A42A}" type="presParOf" srcId="{99FD7F24-5BB9-46E8-BB7C-4B477B73B815}" destId="{E3DDDB96-1980-42C4-994B-278F56C49086}" srcOrd="11" destOrd="0" presId="urn:microsoft.com/office/officeart/2005/8/layout/vList5"/>
    <dgm:cxn modelId="{52D07AD3-2037-4869-B0EB-FA6226DA0E68}" type="presParOf" srcId="{99FD7F24-5BB9-46E8-BB7C-4B477B73B815}" destId="{502DA649-9849-488B-B840-4821C2CA4ADD}" srcOrd="12" destOrd="0" presId="urn:microsoft.com/office/officeart/2005/8/layout/vList5"/>
    <dgm:cxn modelId="{BA7E0732-E754-48B1-9B9B-BFA8A255015C}" type="presParOf" srcId="{502DA649-9849-488B-B840-4821C2CA4ADD}" destId="{2D5DF400-45B7-4B2E-A854-71621F6016C6}" srcOrd="0" destOrd="0" presId="urn:microsoft.com/office/officeart/2005/8/layout/vList5"/>
    <dgm:cxn modelId="{5CBEB47F-0763-4A7A-819E-7BBBC50A0A82}" type="presParOf" srcId="{502DA649-9849-488B-B840-4821C2CA4ADD}" destId="{6160EC9B-47C1-4BB8-A681-9779ED8D8B4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FC193-7A05-4631-B681-B56EAB543D3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857B86A-DEC1-407C-A1BB-5BF9ACCBCA6A}">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Công dụng</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CA7BF9B-8199-4683-AD57-CB0086659013}" type="parTrans" cxnId="{B12F0503-977A-4B5D-8CB7-420B041FF863}">
      <dgm:prSet/>
      <dgm:spPr/>
      <dgm:t>
        <a:bodyPr/>
        <a:lstStyle/>
        <a:p>
          <a:endParaRPr lang="en-US"/>
        </a:p>
      </dgm:t>
    </dgm:pt>
    <dgm:pt modelId="{F087F24E-A7D7-4DCE-B2A7-9B941289621A}" type="sibTrans" cxnId="{B12F0503-977A-4B5D-8CB7-420B041FF863}">
      <dgm:prSet/>
      <dgm:spPr/>
      <dgm:t>
        <a:bodyPr/>
        <a:lstStyle/>
        <a:p>
          <a:endParaRPr lang="en-US"/>
        </a:p>
      </dgm:t>
    </dgm:pt>
    <dgm:pt modelId="{4C8BFA56-3F75-4CAD-90A3-2F214D699322}">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Hạn chế hoặc điều chỉnh dòng điện.</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9A6E3B20-A734-4412-84CF-0134D93D4B28}" type="parTrans" cxnId="{4CD5FCDD-1F8A-43A3-BD77-CBE3B3864C41}">
      <dgm:prSet/>
      <dgm:spPr/>
      <dgm:t>
        <a:bodyPr/>
        <a:lstStyle/>
        <a:p>
          <a:endParaRPr lang="en-US"/>
        </a:p>
      </dgm:t>
    </dgm:pt>
    <dgm:pt modelId="{7B50916F-B8BA-427F-B9F0-A301E54D7FB3}" type="sibTrans" cxnId="{4CD5FCDD-1F8A-43A3-BD77-CBE3B3864C41}">
      <dgm:prSet/>
      <dgm:spPr/>
      <dgm:t>
        <a:bodyPr/>
        <a:lstStyle/>
        <a:p>
          <a:endParaRPr lang="en-US"/>
        </a:p>
      </dgm:t>
    </dgm:pt>
    <dgm:pt modelId="{ABA77F75-8642-4931-8D7E-BE6C6DB9940D}">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Cấu tạo</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CF9AE1B-B22B-4F91-BFD8-DDBBF762F128}" type="parTrans" cxnId="{D959B3EA-A66A-4B40-901C-93ECD4985A93}">
      <dgm:prSet/>
      <dgm:spPr/>
      <dgm:t>
        <a:bodyPr/>
        <a:lstStyle/>
        <a:p>
          <a:endParaRPr lang="en-US"/>
        </a:p>
      </dgm:t>
    </dgm:pt>
    <dgm:pt modelId="{1A095211-ADB0-42CA-9F24-F1BC942872F3}" type="sibTrans" cxnId="{D959B3EA-A66A-4B40-901C-93ECD4985A93}">
      <dgm:prSet/>
      <dgm:spPr/>
      <dgm:t>
        <a:bodyPr/>
        <a:lstStyle/>
        <a:p>
          <a:endParaRPr lang="en-US"/>
        </a:p>
      </dgm:t>
    </dgm:pt>
    <dgm:pt modelId="{611C3B18-07F8-4A66-9682-97E24AEF6014}">
      <dgm:prSet phldrT="[Text]"/>
      <dgm:spPr/>
      <dgm:t>
        <a:bodyPr/>
        <a:lstStyle/>
        <a:p>
          <a:pPr>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Dùng kim loại có trở suất cao hoặc phun lớp than lên trên bề mặt lõi sứ</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5940BF2D-F08A-4150-9A86-173D9242DE8C}" type="parTrans" cxnId="{D5D61B4C-1312-427C-BDCC-013237D8A488}">
      <dgm:prSet/>
      <dgm:spPr/>
      <dgm:t>
        <a:bodyPr/>
        <a:lstStyle/>
        <a:p>
          <a:endParaRPr lang="en-US"/>
        </a:p>
      </dgm:t>
    </dgm:pt>
    <dgm:pt modelId="{477660C6-2B6D-4FB8-B9A3-D555E2082C2A}" type="sibTrans" cxnId="{D5D61B4C-1312-427C-BDCC-013237D8A488}">
      <dgm:prSet/>
      <dgm:spPr/>
      <dgm:t>
        <a:bodyPr/>
        <a:lstStyle/>
        <a:p>
          <a:endParaRPr lang="en-US"/>
        </a:p>
      </dgm:t>
    </dgm:pt>
    <dgm:pt modelId="{DA5DFAD8-E443-4F53-9341-A0903BBBD378}">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Phân loại</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6012B3B-01B0-4E7C-A363-0177B95D3DD8}" type="parTrans" cxnId="{0073D4C3-F488-4F79-B637-186FAECF6BAD}">
      <dgm:prSet/>
      <dgm:spPr/>
      <dgm:t>
        <a:bodyPr/>
        <a:lstStyle/>
        <a:p>
          <a:endParaRPr lang="en-US"/>
        </a:p>
      </dgm:t>
    </dgm:pt>
    <dgm:pt modelId="{76D9F54E-47B3-4FE0-B465-AD673964072E}" type="sibTrans" cxnId="{0073D4C3-F488-4F79-B637-186FAECF6BAD}">
      <dgm:prSet/>
      <dgm:spPr/>
      <dgm:t>
        <a:bodyPr/>
        <a:lstStyle/>
        <a:p>
          <a:endParaRPr lang="en-US"/>
        </a:p>
      </dgm:t>
    </dgm:pt>
    <dgm:pt modelId="{6EE89B4E-BAED-4A90-B29D-70AF11256801}">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Theo công suất: Công suất nhỏ/lớn</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9BF20C7-31E5-452B-8EA2-17224A13C7FB}" type="parTrans" cxnId="{CA949A5F-9945-4C59-A233-D70AFFF70BDA}">
      <dgm:prSet/>
      <dgm:spPr/>
      <dgm:t>
        <a:bodyPr/>
        <a:lstStyle/>
        <a:p>
          <a:endParaRPr lang="en-US"/>
        </a:p>
      </dgm:t>
    </dgm:pt>
    <dgm:pt modelId="{E71503C3-CFB7-4144-AD9F-7A42A87A3A6B}" type="sibTrans" cxnId="{CA949A5F-9945-4C59-A233-D70AFFF70BDA}">
      <dgm:prSet/>
      <dgm:spPr/>
      <dgm:t>
        <a:bodyPr/>
        <a:lstStyle/>
        <a:p>
          <a:endParaRPr lang="en-US"/>
        </a:p>
      </dgm:t>
    </dgm:pt>
    <dgm:pt modelId="{FEFCC670-D5FC-4879-AB58-485DD9D680A2}">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Phân chia điện áp trong mạch điện</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E78399B-AF66-4FB5-AD7A-33C33E367D5C}" type="parTrans" cxnId="{55755D69-50CF-4D57-867B-6B7F26879610}">
      <dgm:prSet/>
      <dgm:spPr/>
      <dgm:t>
        <a:bodyPr/>
        <a:lstStyle/>
        <a:p>
          <a:endParaRPr lang="en-US"/>
        </a:p>
      </dgm:t>
    </dgm:pt>
    <dgm:pt modelId="{D7650417-B1AC-4B34-89AB-38B2CCF6DFA7}" type="sibTrans" cxnId="{55755D69-50CF-4D57-867B-6B7F26879610}">
      <dgm:prSet/>
      <dgm:spPr/>
      <dgm:t>
        <a:bodyPr/>
        <a:lstStyle/>
        <a:p>
          <a:endParaRPr lang="en-US"/>
        </a:p>
      </dgm:t>
    </dgm:pt>
    <dgm:pt modelId="{721A5E24-BED5-4044-80F8-5B1C5F16D4FA}">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Trị số điện trở: Cố định hay Thay đổi (chiết áp)</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41D874E9-DC7E-447A-BCD8-E80281F07FC8}" type="parTrans" cxnId="{1E4E2F93-425D-427B-A6B3-46CEB57D9B6C}">
      <dgm:prSet/>
      <dgm:spPr/>
      <dgm:t>
        <a:bodyPr/>
        <a:lstStyle/>
        <a:p>
          <a:endParaRPr lang="en-US"/>
        </a:p>
      </dgm:t>
    </dgm:pt>
    <dgm:pt modelId="{4244A9D0-21E3-4850-9BD2-D6887627FDCA}" type="sibTrans" cxnId="{1E4E2F93-425D-427B-A6B3-46CEB57D9B6C}">
      <dgm:prSet/>
      <dgm:spPr/>
      <dgm:t>
        <a:bodyPr/>
        <a:lstStyle/>
        <a:p>
          <a:endParaRPr lang="en-US"/>
        </a:p>
      </dgm:t>
    </dgm:pt>
    <dgm:pt modelId="{732883FE-32A6-4EC8-83A5-99FE10A21B81}">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Đại lượng vật lý tác động lên điện trở: Điện trở nhiệt (thermistor), quang điện trở hay điện trở thay đổi theo điện áp (varistor)</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A2FC8EF2-59A8-4D2E-ABE2-214DC87D715A}" type="parTrans" cxnId="{AB9FF66C-EB12-4DA7-A260-0CAF45A6D596}">
      <dgm:prSet/>
      <dgm:spPr/>
      <dgm:t>
        <a:bodyPr/>
        <a:lstStyle/>
        <a:p>
          <a:endParaRPr lang="en-US"/>
        </a:p>
      </dgm:t>
    </dgm:pt>
    <dgm:pt modelId="{59436D48-27B2-4DE0-ADB5-B1DFAC3B65E6}" type="sibTrans" cxnId="{AB9FF66C-EB12-4DA7-A260-0CAF45A6D596}">
      <dgm:prSet/>
      <dgm:spPr/>
      <dgm:t>
        <a:bodyPr/>
        <a:lstStyle/>
        <a:p>
          <a:endParaRPr lang="en-US"/>
        </a:p>
      </dgm:t>
    </dgm:pt>
    <dgm:pt modelId="{DE3F77CF-6A8C-4783-A2CE-00E88C4199CB}" type="pres">
      <dgm:prSet presAssocID="{CF9FC193-7A05-4631-B681-B56EAB543D38}" presName="Name0" presStyleCnt="0">
        <dgm:presLayoutVars>
          <dgm:dir/>
          <dgm:animLvl val="lvl"/>
          <dgm:resizeHandles val="exact"/>
        </dgm:presLayoutVars>
      </dgm:prSet>
      <dgm:spPr/>
      <dgm:t>
        <a:bodyPr/>
        <a:lstStyle/>
        <a:p>
          <a:endParaRPr lang="en-US"/>
        </a:p>
      </dgm:t>
    </dgm:pt>
    <dgm:pt modelId="{4E69B62D-7E76-4E06-9330-583771E53BDE}" type="pres">
      <dgm:prSet presAssocID="{6857B86A-DEC1-407C-A1BB-5BF9ACCBCA6A}" presName="composite" presStyleCnt="0"/>
      <dgm:spPr/>
    </dgm:pt>
    <dgm:pt modelId="{F0C1B2C7-0B23-4FE8-AB0F-5877B88532DB}" type="pres">
      <dgm:prSet presAssocID="{6857B86A-DEC1-407C-A1BB-5BF9ACCBCA6A}" presName="parTx" presStyleLbl="alignNode1" presStyleIdx="0" presStyleCnt="3">
        <dgm:presLayoutVars>
          <dgm:chMax val="0"/>
          <dgm:chPref val="0"/>
          <dgm:bulletEnabled val="1"/>
        </dgm:presLayoutVars>
      </dgm:prSet>
      <dgm:spPr/>
      <dgm:t>
        <a:bodyPr/>
        <a:lstStyle/>
        <a:p>
          <a:endParaRPr lang="en-US"/>
        </a:p>
      </dgm:t>
    </dgm:pt>
    <dgm:pt modelId="{17CA1487-CDD9-4364-92F6-A11DBDAFE16C}" type="pres">
      <dgm:prSet presAssocID="{6857B86A-DEC1-407C-A1BB-5BF9ACCBCA6A}" presName="desTx" presStyleLbl="alignAccFollowNode1" presStyleIdx="0" presStyleCnt="3">
        <dgm:presLayoutVars>
          <dgm:bulletEnabled val="1"/>
        </dgm:presLayoutVars>
      </dgm:prSet>
      <dgm:spPr/>
      <dgm:t>
        <a:bodyPr/>
        <a:lstStyle/>
        <a:p>
          <a:endParaRPr lang="en-US"/>
        </a:p>
      </dgm:t>
    </dgm:pt>
    <dgm:pt modelId="{3FA24A66-31D3-4A69-B628-8BE88627B97D}" type="pres">
      <dgm:prSet presAssocID="{F087F24E-A7D7-4DCE-B2A7-9B941289621A}" presName="space" presStyleCnt="0"/>
      <dgm:spPr/>
    </dgm:pt>
    <dgm:pt modelId="{3B158D6E-E3AA-49BB-988A-758B59ED8F3B}" type="pres">
      <dgm:prSet presAssocID="{ABA77F75-8642-4931-8D7E-BE6C6DB9940D}" presName="composite" presStyleCnt="0"/>
      <dgm:spPr/>
    </dgm:pt>
    <dgm:pt modelId="{055A5EAB-EAE0-4501-8649-31F112FF9AD5}" type="pres">
      <dgm:prSet presAssocID="{ABA77F75-8642-4931-8D7E-BE6C6DB9940D}" presName="parTx" presStyleLbl="alignNode1" presStyleIdx="1" presStyleCnt="3">
        <dgm:presLayoutVars>
          <dgm:chMax val="0"/>
          <dgm:chPref val="0"/>
          <dgm:bulletEnabled val="1"/>
        </dgm:presLayoutVars>
      </dgm:prSet>
      <dgm:spPr/>
      <dgm:t>
        <a:bodyPr/>
        <a:lstStyle/>
        <a:p>
          <a:endParaRPr lang="en-US"/>
        </a:p>
      </dgm:t>
    </dgm:pt>
    <dgm:pt modelId="{E4FD5043-5612-43C5-B6AE-CCD431549399}" type="pres">
      <dgm:prSet presAssocID="{ABA77F75-8642-4931-8D7E-BE6C6DB9940D}" presName="desTx" presStyleLbl="alignAccFollowNode1" presStyleIdx="1" presStyleCnt="3">
        <dgm:presLayoutVars>
          <dgm:bulletEnabled val="1"/>
        </dgm:presLayoutVars>
      </dgm:prSet>
      <dgm:spPr/>
      <dgm:t>
        <a:bodyPr/>
        <a:lstStyle/>
        <a:p>
          <a:endParaRPr lang="en-US"/>
        </a:p>
      </dgm:t>
    </dgm:pt>
    <dgm:pt modelId="{3E20F600-AFBC-427F-8295-F096F694BC17}" type="pres">
      <dgm:prSet presAssocID="{1A095211-ADB0-42CA-9F24-F1BC942872F3}" presName="space" presStyleCnt="0"/>
      <dgm:spPr/>
    </dgm:pt>
    <dgm:pt modelId="{173DA3A6-F783-42D4-9ED8-FD330979BCEA}" type="pres">
      <dgm:prSet presAssocID="{DA5DFAD8-E443-4F53-9341-A0903BBBD378}" presName="composite" presStyleCnt="0"/>
      <dgm:spPr/>
    </dgm:pt>
    <dgm:pt modelId="{23D06E36-F688-4B37-8BB8-73015E665B0E}" type="pres">
      <dgm:prSet presAssocID="{DA5DFAD8-E443-4F53-9341-A0903BBBD378}" presName="parTx" presStyleLbl="alignNode1" presStyleIdx="2" presStyleCnt="3">
        <dgm:presLayoutVars>
          <dgm:chMax val="0"/>
          <dgm:chPref val="0"/>
          <dgm:bulletEnabled val="1"/>
        </dgm:presLayoutVars>
      </dgm:prSet>
      <dgm:spPr/>
      <dgm:t>
        <a:bodyPr/>
        <a:lstStyle/>
        <a:p>
          <a:endParaRPr lang="en-US"/>
        </a:p>
      </dgm:t>
    </dgm:pt>
    <dgm:pt modelId="{EA81ED6A-A7EA-4137-A3DC-D16E79F1B938}" type="pres">
      <dgm:prSet presAssocID="{DA5DFAD8-E443-4F53-9341-A0903BBBD378}" presName="desTx" presStyleLbl="alignAccFollowNode1" presStyleIdx="2" presStyleCnt="3">
        <dgm:presLayoutVars>
          <dgm:bulletEnabled val="1"/>
        </dgm:presLayoutVars>
      </dgm:prSet>
      <dgm:spPr/>
      <dgm:t>
        <a:bodyPr/>
        <a:lstStyle/>
        <a:p>
          <a:endParaRPr lang="en-US"/>
        </a:p>
      </dgm:t>
    </dgm:pt>
  </dgm:ptLst>
  <dgm:cxnLst>
    <dgm:cxn modelId="{D959B3EA-A66A-4B40-901C-93ECD4985A93}" srcId="{CF9FC193-7A05-4631-B681-B56EAB543D38}" destId="{ABA77F75-8642-4931-8D7E-BE6C6DB9940D}" srcOrd="1" destOrd="0" parTransId="{FCF9AE1B-B22B-4F91-BFD8-DDBBF762F128}" sibTransId="{1A095211-ADB0-42CA-9F24-F1BC942872F3}"/>
    <dgm:cxn modelId="{AB9FF66C-EB12-4DA7-A260-0CAF45A6D596}" srcId="{DA5DFAD8-E443-4F53-9341-A0903BBBD378}" destId="{732883FE-32A6-4EC8-83A5-99FE10A21B81}" srcOrd="2" destOrd="0" parTransId="{A2FC8EF2-59A8-4D2E-ABE2-214DC87D715A}" sibTransId="{59436D48-27B2-4DE0-ADB5-B1DFAC3B65E6}"/>
    <dgm:cxn modelId="{4CD5FCDD-1F8A-43A3-BD77-CBE3B3864C41}" srcId="{6857B86A-DEC1-407C-A1BB-5BF9ACCBCA6A}" destId="{4C8BFA56-3F75-4CAD-90A3-2F214D699322}" srcOrd="0" destOrd="0" parTransId="{9A6E3B20-A734-4412-84CF-0134D93D4B28}" sibTransId="{7B50916F-B8BA-427F-B9F0-A301E54D7FB3}"/>
    <dgm:cxn modelId="{765D4AFC-C3A4-4F8B-A000-988DC6C44800}" type="presOf" srcId="{6EE89B4E-BAED-4A90-B29D-70AF11256801}" destId="{EA81ED6A-A7EA-4137-A3DC-D16E79F1B938}" srcOrd="0" destOrd="0" presId="urn:microsoft.com/office/officeart/2005/8/layout/hList1"/>
    <dgm:cxn modelId="{4BF1EEA1-6E89-4F91-BAE8-11038685C515}" type="presOf" srcId="{4C8BFA56-3F75-4CAD-90A3-2F214D699322}" destId="{17CA1487-CDD9-4364-92F6-A11DBDAFE16C}" srcOrd="0" destOrd="0" presId="urn:microsoft.com/office/officeart/2005/8/layout/hList1"/>
    <dgm:cxn modelId="{55755D69-50CF-4D57-867B-6B7F26879610}" srcId="{6857B86A-DEC1-407C-A1BB-5BF9ACCBCA6A}" destId="{FEFCC670-D5FC-4879-AB58-485DD9D680A2}" srcOrd="1" destOrd="0" parTransId="{3E78399B-AF66-4FB5-AD7A-33C33E367D5C}" sibTransId="{D7650417-B1AC-4B34-89AB-38B2CCF6DFA7}"/>
    <dgm:cxn modelId="{CA949A5F-9945-4C59-A233-D70AFFF70BDA}" srcId="{DA5DFAD8-E443-4F53-9341-A0903BBBD378}" destId="{6EE89B4E-BAED-4A90-B29D-70AF11256801}" srcOrd="0" destOrd="0" parTransId="{39BF20C7-31E5-452B-8EA2-17224A13C7FB}" sibTransId="{E71503C3-CFB7-4144-AD9F-7A42A87A3A6B}"/>
    <dgm:cxn modelId="{B12F0503-977A-4B5D-8CB7-420B041FF863}" srcId="{CF9FC193-7A05-4631-B681-B56EAB543D38}" destId="{6857B86A-DEC1-407C-A1BB-5BF9ACCBCA6A}" srcOrd="0" destOrd="0" parTransId="{8CA7BF9B-8199-4683-AD57-CB0086659013}" sibTransId="{F087F24E-A7D7-4DCE-B2A7-9B941289621A}"/>
    <dgm:cxn modelId="{4E21C5D3-FA97-4E62-8CC9-01B68E76021E}" type="presOf" srcId="{ABA77F75-8642-4931-8D7E-BE6C6DB9940D}" destId="{055A5EAB-EAE0-4501-8649-31F112FF9AD5}" srcOrd="0" destOrd="0" presId="urn:microsoft.com/office/officeart/2005/8/layout/hList1"/>
    <dgm:cxn modelId="{CD21EFC2-9D8D-4A76-B3E6-D694B57349BC}" type="presOf" srcId="{FEFCC670-D5FC-4879-AB58-485DD9D680A2}" destId="{17CA1487-CDD9-4364-92F6-A11DBDAFE16C}" srcOrd="0" destOrd="1" presId="urn:microsoft.com/office/officeart/2005/8/layout/hList1"/>
    <dgm:cxn modelId="{2A048A8A-D3E9-4D78-97F5-CDA37AB1D412}" type="presOf" srcId="{DA5DFAD8-E443-4F53-9341-A0903BBBD378}" destId="{23D06E36-F688-4B37-8BB8-73015E665B0E}" srcOrd="0" destOrd="0" presId="urn:microsoft.com/office/officeart/2005/8/layout/hList1"/>
    <dgm:cxn modelId="{0073D4C3-F488-4F79-B637-186FAECF6BAD}" srcId="{CF9FC193-7A05-4631-B681-B56EAB543D38}" destId="{DA5DFAD8-E443-4F53-9341-A0903BBBD378}" srcOrd="2" destOrd="0" parTransId="{F6012B3B-01B0-4E7C-A363-0177B95D3DD8}" sibTransId="{76D9F54E-47B3-4FE0-B465-AD673964072E}"/>
    <dgm:cxn modelId="{ED8C021C-F432-43C9-959A-491C72FEA261}" type="presOf" srcId="{721A5E24-BED5-4044-80F8-5B1C5F16D4FA}" destId="{EA81ED6A-A7EA-4137-A3DC-D16E79F1B938}" srcOrd="0" destOrd="1" presId="urn:microsoft.com/office/officeart/2005/8/layout/hList1"/>
    <dgm:cxn modelId="{5F12E8B9-000C-441B-B9E7-99ED7A20363B}" type="presOf" srcId="{6857B86A-DEC1-407C-A1BB-5BF9ACCBCA6A}" destId="{F0C1B2C7-0B23-4FE8-AB0F-5877B88532DB}" srcOrd="0" destOrd="0" presId="urn:microsoft.com/office/officeart/2005/8/layout/hList1"/>
    <dgm:cxn modelId="{D5D61B4C-1312-427C-BDCC-013237D8A488}" srcId="{ABA77F75-8642-4931-8D7E-BE6C6DB9940D}" destId="{611C3B18-07F8-4A66-9682-97E24AEF6014}" srcOrd="0" destOrd="0" parTransId="{5940BF2D-F08A-4150-9A86-173D9242DE8C}" sibTransId="{477660C6-2B6D-4FB8-B9A3-D555E2082C2A}"/>
    <dgm:cxn modelId="{58D887E9-04DA-4285-827F-DA6F12BD080E}" type="presOf" srcId="{611C3B18-07F8-4A66-9682-97E24AEF6014}" destId="{E4FD5043-5612-43C5-B6AE-CCD431549399}" srcOrd="0" destOrd="0" presId="urn:microsoft.com/office/officeart/2005/8/layout/hList1"/>
    <dgm:cxn modelId="{E440ADE8-70F2-4D9F-911E-1C5E2FF5B55A}" type="presOf" srcId="{732883FE-32A6-4EC8-83A5-99FE10A21B81}" destId="{EA81ED6A-A7EA-4137-A3DC-D16E79F1B938}" srcOrd="0" destOrd="2" presId="urn:microsoft.com/office/officeart/2005/8/layout/hList1"/>
    <dgm:cxn modelId="{AAECF784-8F1D-4908-B93D-837F49AB8751}" type="presOf" srcId="{CF9FC193-7A05-4631-B681-B56EAB543D38}" destId="{DE3F77CF-6A8C-4783-A2CE-00E88C4199CB}" srcOrd="0" destOrd="0" presId="urn:microsoft.com/office/officeart/2005/8/layout/hList1"/>
    <dgm:cxn modelId="{1E4E2F93-425D-427B-A6B3-46CEB57D9B6C}" srcId="{DA5DFAD8-E443-4F53-9341-A0903BBBD378}" destId="{721A5E24-BED5-4044-80F8-5B1C5F16D4FA}" srcOrd="1" destOrd="0" parTransId="{41D874E9-DC7E-447A-BCD8-E80281F07FC8}" sibTransId="{4244A9D0-21E3-4850-9BD2-D6887627FDCA}"/>
    <dgm:cxn modelId="{1F4D79B9-0A03-4486-BB92-D4BA991ED70D}" type="presParOf" srcId="{DE3F77CF-6A8C-4783-A2CE-00E88C4199CB}" destId="{4E69B62D-7E76-4E06-9330-583771E53BDE}" srcOrd="0" destOrd="0" presId="urn:microsoft.com/office/officeart/2005/8/layout/hList1"/>
    <dgm:cxn modelId="{EFFE150E-7CB3-4A38-AC57-820444F8E7BA}" type="presParOf" srcId="{4E69B62D-7E76-4E06-9330-583771E53BDE}" destId="{F0C1B2C7-0B23-4FE8-AB0F-5877B88532DB}" srcOrd="0" destOrd="0" presId="urn:microsoft.com/office/officeart/2005/8/layout/hList1"/>
    <dgm:cxn modelId="{332F5817-5A55-4FC1-BA35-DBB23A0AD13C}" type="presParOf" srcId="{4E69B62D-7E76-4E06-9330-583771E53BDE}" destId="{17CA1487-CDD9-4364-92F6-A11DBDAFE16C}" srcOrd="1" destOrd="0" presId="urn:microsoft.com/office/officeart/2005/8/layout/hList1"/>
    <dgm:cxn modelId="{697E9D8E-F51C-4123-B62B-291815C4E7C1}" type="presParOf" srcId="{DE3F77CF-6A8C-4783-A2CE-00E88C4199CB}" destId="{3FA24A66-31D3-4A69-B628-8BE88627B97D}" srcOrd="1" destOrd="0" presId="urn:microsoft.com/office/officeart/2005/8/layout/hList1"/>
    <dgm:cxn modelId="{A09CCE6C-77C7-4B5A-B9DA-7E705F8B286E}" type="presParOf" srcId="{DE3F77CF-6A8C-4783-A2CE-00E88C4199CB}" destId="{3B158D6E-E3AA-49BB-988A-758B59ED8F3B}" srcOrd="2" destOrd="0" presId="urn:microsoft.com/office/officeart/2005/8/layout/hList1"/>
    <dgm:cxn modelId="{817F5423-5421-4F7E-968E-B3D3A624058B}" type="presParOf" srcId="{3B158D6E-E3AA-49BB-988A-758B59ED8F3B}" destId="{055A5EAB-EAE0-4501-8649-31F112FF9AD5}" srcOrd="0" destOrd="0" presId="urn:microsoft.com/office/officeart/2005/8/layout/hList1"/>
    <dgm:cxn modelId="{63113D3E-83F3-4A52-BAD6-246138FEC15C}" type="presParOf" srcId="{3B158D6E-E3AA-49BB-988A-758B59ED8F3B}" destId="{E4FD5043-5612-43C5-B6AE-CCD431549399}" srcOrd="1" destOrd="0" presId="urn:microsoft.com/office/officeart/2005/8/layout/hList1"/>
    <dgm:cxn modelId="{6DF49720-E4F0-4625-B768-1FADCBFE92E0}" type="presParOf" srcId="{DE3F77CF-6A8C-4783-A2CE-00E88C4199CB}" destId="{3E20F600-AFBC-427F-8295-F096F694BC17}" srcOrd="3" destOrd="0" presId="urn:microsoft.com/office/officeart/2005/8/layout/hList1"/>
    <dgm:cxn modelId="{C0F7FF12-72ED-4C65-8A42-67FCEE3903CF}" type="presParOf" srcId="{DE3F77CF-6A8C-4783-A2CE-00E88C4199CB}" destId="{173DA3A6-F783-42D4-9ED8-FD330979BCEA}" srcOrd="4" destOrd="0" presId="urn:microsoft.com/office/officeart/2005/8/layout/hList1"/>
    <dgm:cxn modelId="{67AEDA95-4E81-49EB-9136-C42824BC288A}" type="presParOf" srcId="{173DA3A6-F783-42D4-9ED8-FD330979BCEA}" destId="{23D06E36-F688-4B37-8BB8-73015E665B0E}" srcOrd="0" destOrd="0" presId="urn:microsoft.com/office/officeart/2005/8/layout/hList1"/>
    <dgm:cxn modelId="{190091E1-69E5-482F-89E9-B5A6338D6BCD}" type="presParOf" srcId="{173DA3A6-F783-42D4-9ED8-FD330979BCEA}" destId="{EA81ED6A-A7EA-4137-A3DC-D16E79F1B9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9FC193-7A05-4631-B681-B56EAB543D3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857B86A-DEC1-407C-A1BB-5BF9ACCBCA6A}">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Công dụng</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CA7BF9B-8199-4683-AD57-CB0086659013}" type="parTrans" cxnId="{B12F0503-977A-4B5D-8CB7-420B041FF863}">
      <dgm:prSet/>
      <dgm:spPr/>
      <dgm:t>
        <a:bodyPr/>
        <a:lstStyle/>
        <a:p>
          <a:endParaRPr lang="en-US"/>
        </a:p>
      </dgm:t>
    </dgm:pt>
    <dgm:pt modelId="{F087F24E-A7D7-4DCE-B2A7-9B941289621A}" type="sibTrans" cxnId="{B12F0503-977A-4B5D-8CB7-420B041FF863}">
      <dgm:prSet/>
      <dgm:spPr/>
      <dgm:t>
        <a:bodyPr/>
        <a:lstStyle/>
        <a:p>
          <a:endParaRPr lang="en-US"/>
        </a:p>
      </dgm:t>
    </dgm:pt>
    <dgm:pt modelId="{4C8BFA56-3F75-4CAD-90A3-2F214D699322}">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Không cho dòng 1 chiều đi qua.</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9A6E3B20-A734-4412-84CF-0134D93D4B28}" type="parTrans" cxnId="{4CD5FCDD-1F8A-43A3-BD77-CBE3B3864C41}">
      <dgm:prSet/>
      <dgm:spPr/>
      <dgm:t>
        <a:bodyPr/>
        <a:lstStyle/>
        <a:p>
          <a:endParaRPr lang="en-US"/>
        </a:p>
      </dgm:t>
    </dgm:pt>
    <dgm:pt modelId="{7B50916F-B8BA-427F-B9F0-A301E54D7FB3}" type="sibTrans" cxnId="{4CD5FCDD-1F8A-43A3-BD77-CBE3B3864C41}">
      <dgm:prSet/>
      <dgm:spPr/>
      <dgm:t>
        <a:bodyPr/>
        <a:lstStyle/>
        <a:p>
          <a:endParaRPr lang="en-US"/>
        </a:p>
      </dgm:t>
    </dgm:pt>
    <dgm:pt modelId="{ABA77F75-8642-4931-8D7E-BE6C6DB9940D}">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Cấu tạo</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CF9AE1B-B22B-4F91-BFD8-DDBBF762F128}" type="parTrans" cxnId="{D959B3EA-A66A-4B40-901C-93ECD4985A93}">
      <dgm:prSet/>
      <dgm:spPr/>
      <dgm:t>
        <a:bodyPr/>
        <a:lstStyle/>
        <a:p>
          <a:endParaRPr lang="en-US"/>
        </a:p>
      </dgm:t>
    </dgm:pt>
    <dgm:pt modelId="{1A095211-ADB0-42CA-9F24-F1BC942872F3}" type="sibTrans" cxnId="{D959B3EA-A66A-4B40-901C-93ECD4985A93}">
      <dgm:prSet/>
      <dgm:spPr/>
      <dgm:t>
        <a:bodyPr/>
        <a:lstStyle/>
        <a:p>
          <a:endParaRPr lang="en-US"/>
        </a:p>
      </dgm:t>
    </dgm:pt>
    <dgm:pt modelId="{611C3B18-07F8-4A66-9682-97E24AEF6014}">
      <dgm:prSet phldrT="[Text]"/>
      <dgm:spPr/>
      <dgm:t>
        <a:bodyPr/>
        <a:lstStyle/>
        <a:p>
          <a:pPr>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Gồm 2 hay nhiều vật liệu dẫn điện, ngăn cách nhau bởi lớp điện môi</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5940BF2D-F08A-4150-9A86-173D9242DE8C}" type="parTrans" cxnId="{D5D61B4C-1312-427C-BDCC-013237D8A488}">
      <dgm:prSet/>
      <dgm:spPr/>
      <dgm:t>
        <a:bodyPr/>
        <a:lstStyle/>
        <a:p>
          <a:endParaRPr lang="en-US"/>
        </a:p>
      </dgm:t>
    </dgm:pt>
    <dgm:pt modelId="{477660C6-2B6D-4FB8-B9A3-D555E2082C2A}" type="sibTrans" cxnId="{D5D61B4C-1312-427C-BDCC-013237D8A488}">
      <dgm:prSet/>
      <dgm:spPr/>
      <dgm:t>
        <a:bodyPr/>
        <a:lstStyle/>
        <a:p>
          <a:endParaRPr lang="en-US"/>
        </a:p>
      </dgm:t>
    </dgm:pt>
    <dgm:pt modelId="{DA5DFAD8-E443-4F53-9341-A0903BBBD378}">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Phân loại</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6012B3B-01B0-4E7C-A363-0177B95D3DD8}" type="parTrans" cxnId="{0073D4C3-F488-4F79-B637-186FAECF6BAD}">
      <dgm:prSet/>
      <dgm:spPr/>
      <dgm:t>
        <a:bodyPr/>
        <a:lstStyle/>
        <a:p>
          <a:endParaRPr lang="en-US"/>
        </a:p>
      </dgm:t>
    </dgm:pt>
    <dgm:pt modelId="{76D9F54E-47B3-4FE0-B465-AD673964072E}" type="sibTrans" cxnId="{0073D4C3-F488-4F79-B637-186FAECF6BAD}">
      <dgm:prSet/>
      <dgm:spPr/>
      <dgm:t>
        <a:bodyPr/>
        <a:lstStyle/>
        <a:p>
          <a:endParaRPr lang="en-US"/>
        </a:p>
      </dgm:t>
    </dgm:pt>
    <dgm:pt modelId="{6EE89B4E-BAED-4A90-B29D-70AF11256801}">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Tùy theo loại vật liệu làm chất điện môi, chúng ta phân loại thành: Tụ giấy, Tụ hóa, Tụ mica, Tụ dầu, Tụ nilon, Tụ xoay.</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9BF20C7-31E5-452B-8EA2-17224A13C7FB}" type="parTrans" cxnId="{CA949A5F-9945-4C59-A233-D70AFFF70BDA}">
      <dgm:prSet/>
      <dgm:spPr/>
      <dgm:t>
        <a:bodyPr/>
        <a:lstStyle/>
        <a:p>
          <a:endParaRPr lang="en-US"/>
        </a:p>
      </dgm:t>
    </dgm:pt>
    <dgm:pt modelId="{E71503C3-CFB7-4144-AD9F-7A42A87A3A6B}" type="sibTrans" cxnId="{CA949A5F-9945-4C59-A233-D70AFFF70BDA}">
      <dgm:prSet/>
      <dgm:spPr/>
      <dgm:t>
        <a:bodyPr/>
        <a:lstStyle/>
        <a:p>
          <a:endParaRPr lang="en-US"/>
        </a:p>
      </dgm:t>
    </dgm:pt>
    <dgm:pt modelId="{FEFCC670-D5FC-4879-AB58-485DD9D680A2}">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Cho dòng xoay chiều đi qua</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E78399B-AF66-4FB5-AD7A-33C33E367D5C}" type="parTrans" cxnId="{55755D69-50CF-4D57-867B-6B7F26879610}">
      <dgm:prSet/>
      <dgm:spPr/>
      <dgm:t>
        <a:bodyPr/>
        <a:lstStyle/>
        <a:p>
          <a:endParaRPr lang="en-US"/>
        </a:p>
      </dgm:t>
    </dgm:pt>
    <dgm:pt modelId="{D7650417-B1AC-4B34-89AB-38B2CCF6DFA7}" type="sibTrans" cxnId="{55755D69-50CF-4D57-867B-6B7F26879610}">
      <dgm:prSet/>
      <dgm:spPr/>
      <dgm:t>
        <a:bodyPr/>
        <a:lstStyle/>
        <a:p>
          <a:endParaRPr lang="en-US"/>
        </a:p>
      </dgm:t>
    </dgm:pt>
    <dgm:pt modelId="{F801DDFF-4EF7-4F6E-AB6B-7533E335A8D5}">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Phối hợp với cuộn cảm tạo thành mạch dao động</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1BFCBCB0-41A4-4016-AEC4-290A74BF3187}" type="parTrans" cxnId="{A5F00F79-7905-4868-BE22-890B4A078D3C}">
      <dgm:prSet/>
      <dgm:spPr/>
      <dgm:t>
        <a:bodyPr/>
        <a:lstStyle/>
        <a:p>
          <a:endParaRPr lang="en-US"/>
        </a:p>
      </dgm:t>
    </dgm:pt>
    <dgm:pt modelId="{9DB82211-DA23-45B4-A09E-01D00CA2592C}" type="sibTrans" cxnId="{A5F00F79-7905-4868-BE22-890B4A078D3C}">
      <dgm:prSet/>
      <dgm:spPr/>
      <dgm:t>
        <a:bodyPr/>
        <a:lstStyle/>
        <a:p>
          <a:endParaRPr lang="en-US"/>
        </a:p>
      </dgm:t>
    </dgm:pt>
    <dgm:pt modelId="{AC3B9253-79FC-40C1-B554-8815BE722F5D}">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Có cực và Không phân cực</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0CE68F74-3B74-448F-AD23-D770B320CBC3}" type="parTrans" cxnId="{838792F0-F611-48D4-A57F-A1D62F99D51C}">
      <dgm:prSet/>
      <dgm:spPr/>
      <dgm:t>
        <a:bodyPr/>
        <a:lstStyle/>
        <a:p>
          <a:endParaRPr lang="en-US"/>
        </a:p>
      </dgm:t>
    </dgm:pt>
    <dgm:pt modelId="{AE4A8A49-6DDF-4475-B65A-952BB824595B}" type="sibTrans" cxnId="{838792F0-F611-48D4-A57F-A1D62F99D51C}">
      <dgm:prSet/>
      <dgm:spPr/>
      <dgm:t>
        <a:bodyPr/>
        <a:lstStyle/>
        <a:p>
          <a:endParaRPr lang="en-US"/>
        </a:p>
      </dgm:t>
    </dgm:pt>
    <dgm:pt modelId="{DE3F77CF-6A8C-4783-A2CE-00E88C4199CB}" type="pres">
      <dgm:prSet presAssocID="{CF9FC193-7A05-4631-B681-B56EAB543D38}" presName="Name0" presStyleCnt="0">
        <dgm:presLayoutVars>
          <dgm:dir/>
          <dgm:animLvl val="lvl"/>
          <dgm:resizeHandles val="exact"/>
        </dgm:presLayoutVars>
      </dgm:prSet>
      <dgm:spPr/>
      <dgm:t>
        <a:bodyPr/>
        <a:lstStyle/>
        <a:p>
          <a:endParaRPr lang="en-US"/>
        </a:p>
      </dgm:t>
    </dgm:pt>
    <dgm:pt modelId="{4E69B62D-7E76-4E06-9330-583771E53BDE}" type="pres">
      <dgm:prSet presAssocID="{6857B86A-DEC1-407C-A1BB-5BF9ACCBCA6A}" presName="composite" presStyleCnt="0"/>
      <dgm:spPr/>
    </dgm:pt>
    <dgm:pt modelId="{F0C1B2C7-0B23-4FE8-AB0F-5877B88532DB}" type="pres">
      <dgm:prSet presAssocID="{6857B86A-DEC1-407C-A1BB-5BF9ACCBCA6A}" presName="parTx" presStyleLbl="alignNode1" presStyleIdx="0" presStyleCnt="3">
        <dgm:presLayoutVars>
          <dgm:chMax val="0"/>
          <dgm:chPref val="0"/>
          <dgm:bulletEnabled val="1"/>
        </dgm:presLayoutVars>
      </dgm:prSet>
      <dgm:spPr/>
      <dgm:t>
        <a:bodyPr/>
        <a:lstStyle/>
        <a:p>
          <a:endParaRPr lang="en-US"/>
        </a:p>
      </dgm:t>
    </dgm:pt>
    <dgm:pt modelId="{17CA1487-CDD9-4364-92F6-A11DBDAFE16C}" type="pres">
      <dgm:prSet presAssocID="{6857B86A-DEC1-407C-A1BB-5BF9ACCBCA6A}" presName="desTx" presStyleLbl="alignAccFollowNode1" presStyleIdx="0" presStyleCnt="3">
        <dgm:presLayoutVars>
          <dgm:bulletEnabled val="1"/>
        </dgm:presLayoutVars>
      </dgm:prSet>
      <dgm:spPr/>
      <dgm:t>
        <a:bodyPr/>
        <a:lstStyle/>
        <a:p>
          <a:endParaRPr lang="en-US"/>
        </a:p>
      </dgm:t>
    </dgm:pt>
    <dgm:pt modelId="{3FA24A66-31D3-4A69-B628-8BE88627B97D}" type="pres">
      <dgm:prSet presAssocID="{F087F24E-A7D7-4DCE-B2A7-9B941289621A}" presName="space" presStyleCnt="0"/>
      <dgm:spPr/>
    </dgm:pt>
    <dgm:pt modelId="{3B158D6E-E3AA-49BB-988A-758B59ED8F3B}" type="pres">
      <dgm:prSet presAssocID="{ABA77F75-8642-4931-8D7E-BE6C6DB9940D}" presName="composite" presStyleCnt="0"/>
      <dgm:spPr/>
    </dgm:pt>
    <dgm:pt modelId="{055A5EAB-EAE0-4501-8649-31F112FF9AD5}" type="pres">
      <dgm:prSet presAssocID="{ABA77F75-8642-4931-8D7E-BE6C6DB9940D}" presName="parTx" presStyleLbl="alignNode1" presStyleIdx="1" presStyleCnt="3">
        <dgm:presLayoutVars>
          <dgm:chMax val="0"/>
          <dgm:chPref val="0"/>
          <dgm:bulletEnabled val="1"/>
        </dgm:presLayoutVars>
      </dgm:prSet>
      <dgm:spPr/>
      <dgm:t>
        <a:bodyPr/>
        <a:lstStyle/>
        <a:p>
          <a:endParaRPr lang="en-US"/>
        </a:p>
      </dgm:t>
    </dgm:pt>
    <dgm:pt modelId="{E4FD5043-5612-43C5-B6AE-CCD431549399}" type="pres">
      <dgm:prSet presAssocID="{ABA77F75-8642-4931-8D7E-BE6C6DB9940D}" presName="desTx" presStyleLbl="alignAccFollowNode1" presStyleIdx="1" presStyleCnt="3">
        <dgm:presLayoutVars>
          <dgm:bulletEnabled val="1"/>
        </dgm:presLayoutVars>
      </dgm:prSet>
      <dgm:spPr/>
      <dgm:t>
        <a:bodyPr/>
        <a:lstStyle/>
        <a:p>
          <a:endParaRPr lang="en-US"/>
        </a:p>
      </dgm:t>
    </dgm:pt>
    <dgm:pt modelId="{3E20F600-AFBC-427F-8295-F096F694BC17}" type="pres">
      <dgm:prSet presAssocID="{1A095211-ADB0-42CA-9F24-F1BC942872F3}" presName="space" presStyleCnt="0"/>
      <dgm:spPr/>
    </dgm:pt>
    <dgm:pt modelId="{173DA3A6-F783-42D4-9ED8-FD330979BCEA}" type="pres">
      <dgm:prSet presAssocID="{DA5DFAD8-E443-4F53-9341-A0903BBBD378}" presName="composite" presStyleCnt="0"/>
      <dgm:spPr/>
    </dgm:pt>
    <dgm:pt modelId="{23D06E36-F688-4B37-8BB8-73015E665B0E}" type="pres">
      <dgm:prSet presAssocID="{DA5DFAD8-E443-4F53-9341-A0903BBBD378}" presName="parTx" presStyleLbl="alignNode1" presStyleIdx="2" presStyleCnt="3">
        <dgm:presLayoutVars>
          <dgm:chMax val="0"/>
          <dgm:chPref val="0"/>
          <dgm:bulletEnabled val="1"/>
        </dgm:presLayoutVars>
      </dgm:prSet>
      <dgm:spPr/>
      <dgm:t>
        <a:bodyPr/>
        <a:lstStyle/>
        <a:p>
          <a:endParaRPr lang="en-US"/>
        </a:p>
      </dgm:t>
    </dgm:pt>
    <dgm:pt modelId="{EA81ED6A-A7EA-4137-A3DC-D16E79F1B938}" type="pres">
      <dgm:prSet presAssocID="{DA5DFAD8-E443-4F53-9341-A0903BBBD378}" presName="desTx" presStyleLbl="alignAccFollowNode1" presStyleIdx="2" presStyleCnt="3">
        <dgm:presLayoutVars>
          <dgm:bulletEnabled val="1"/>
        </dgm:presLayoutVars>
      </dgm:prSet>
      <dgm:spPr/>
      <dgm:t>
        <a:bodyPr/>
        <a:lstStyle/>
        <a:p>
          <a:endParaRPr lang="en-US"/>
        </a:p>
      </dgm:t>
    </dgm:pt>
  </dgm:ptLst>
  <dgm:cxnLst>
    <dgm:cxn modelId="{EBAFA32C-F823-4B51-8161-8DD4D62D7990}" type="presOf" srcId="{AC3B9253-79FC-40C1-B554-8815BE722F5D}" destId="{EA81ED6A-A7EA-4137-A3DC-D16E79F1B938}" srcOrd="0" destOrd="1" presId="urn:microsoft.com/office/officeart/2005/8/layout/hList1"/>
    <dgm:cxn modelId="{D959B3EA-A66A-4B40-901C-93ECD4985A93}" srcId="{CF9FC193-7A05-4631-B681-B56EAB543D38}" destId="{ABA77F75-8642-4931-8D7E-BE6C6DB9940D}" srcOrd="1" destOrd="0" parTransId="{FCF9AE1B-B22B-4F91-BFD8-DDBBF762F128}" sibTransId="{1A095211-ADB0-42CA-9F24-F1BC942872F3}"/>
    <dgm:cxn modelId="{4CD5FCDD-1F8A-43A3-BD77-CBE3B3864C41}" srcId="{6857B86A-DEC1-407C-A1BB-5BF9ACCBCA6A}" destId="{4C8BFA56-3F75-4CAD-90A3-2F214D699322}" srcOrd="0" destOrd="0" parTransId="{9A6E3B20-A734-4412-84CF-0134D93D4B28}" sibTransId="{7B50916F-B8BA-427F-B9F0-A301E54D7FB3}"/>
    <dgm:cxn modelId="{765D4AFC-C3A4-4F8B-A000-988DC6C44800}" type="presOf" srcId="{6EE89B4E-BAED-4A90-B29D-70AF11256801}" destId="{EA81ED6A-A7EA-4137-A3DC-D16E79F1B938}" srcOrd="0" destOrd="0" presId="urn:microsoft.com/office/officeart/2005/8/layout/hList1"/>
    <dgm:cxn modelId="{4BF1EEA1-6E89-4F91-BAE8-11038685C515}" type="presOf" srcId="{4C8BFA56-3F75-4CAD-90A3-2F214D699322}" destId="{17CA1487-CDD9-4364-92F6-A11DBDAFE16C}" srcOrd="0" destOrd="0" presId="urn:microsoft.com/office/officeart/2005/8/layout/hList1"/>
    <dgm:cxn modelId="{55755D69-50CF-4D57-867B-6B7F26879610}" srcId="{6857B86A-DEC1-407C-A1BB-5BF9ACCBCA6A}" destId="{FEFCC670-D5FC-4879-AB58-485DD9D680A2}" srcOrd="1" destOrd="0" parTransId="{3E78399B-AF66-4FB5-AD7A-33C33E367D5C}" sibTransId="{D7650417-B1AC-4B34-89AB-38B2CCF6DFA7}"/>
    <dgm:cxn modelId="{CA949A5F-9945-4C59-A233-D70AFFF70BDA}" srcId="{DA5DFAD8-E443-4F53-9341-A0903BBBD378}" destId="{6EE89B4E-BAED-4A90-B29D-70AF11256801}" srcOrd="0" destOrd="0" parTransId="{39BF20C7-31E5-452B-8EA2-17224A13C7FB}" sibTransId="{E71503C3-CFB7-4144-AD9F-7A42A87A3A6B}"/>
    <dgm:cxn modelId="{B12F0503-977A-4B5D-8CB7-420B041FF863}" srcId="{CF9FC193-7A05-4631-B681-B56EAB543D38}" destId="{6857B86A-DEC1-407C-A1BB-5BF9ACCBCA6A}" srcOrd="0" destOrd="0" parTransId="{8CA7BF9B-8199-4683-AD57-CB0086659013}" sibTransId="{F087F24E-A7D7-4DCE-B2A7-9B941289621A}"/>
    <dgm:cxn modelId="{4E21C5D3-FA97-4E62-8CC9-01B68E76021E}" type="presOf" srcId="{ABA77F75-8642-4931-8D7E-BE6C6DB9940D}" destId="{055A5EAB-EAE0-4501-8649-31F112FF9AD5}" srcOrd="0" destOrd="0" presId="urn:microsoft.com/office/officeart/2005/8/layout/hList1"/>
    <dgm:cxn modelId="{CD21EFC2-9D8D-4A76-B3E6-D694B57349BC}" type="presOf" srcId="{FEFCC670-D5FC-4879-AB58-485DD9D680A2}" destId="{17CA1487-CDD9-4364-92F6-A11DBDAFE16C}" srcOrd="0" destOrd="1" presId="urn:microsoft.com/office/officeart/2005/8/layout/hList1"/>
    <dgm:cxn modelId="{2A048A8A-D3E9-4D78-97F5-CDA37AB1D412}" type="presOf" srcId="{DA5DFAD8-E443-4F53-9341-A0903BBBD378}" destId="{23D06E36-F688-4B37-8BB8-73015E665B0E}" srcOrd="0" destOrd="0" presId="urn:microsoft.com/office/officeart/2005/8/layout/hList1"/>
    <dgm:cxn modelId="{0073D4C3-F488-4F79-B637-186FAECF6BAD}" srcId="{CF9FC193-7A05-4631-B681-B56EAB543D38}" destId="{DA5DFAD8-E443-4F53-9341-A0903BBBD378}" srcOrd="2" destOrd="0" parTransId="{F6012B3B-01B0-4E7C-A363-0177B95D3DD8}" sibTransId="{76D9F54E-47B3-4FE0-B465-AD673964072E}"/>
    <dgm:cxn modelId="{5F12E8B9-000C-441B-B9E7-99ED7A20363B}" type="presOf" srcId="{6857B86A-DEC1-407C-A1BB-5BF9ACCBCA6A}" destId="{F0C1B2C7-0B23-4FE8-AB0F-5877B88532DB}" srcOrd="0" destOrd="0" presId="urn:microsoft.com/office/officeart/2005/8/layout/hList1"/>
    <dgm:cxn modelId="{A5F00F79-7905-4868-BE22-890B4A078D3C}" srcId="{6857B86A-DEC1-407C-A1BB-5BF9ACCBCA6A}" destId="{F801DDFF-4EF7-4F6E-AB6B-7533E335A8D5}" srcOrd="2" destOrd="0" parTransId="{1BFCBCB0-41A4-4016-AEC4-290A74BF3187}" sibTransId="{9DB82211-DA23-45B4-A09E-01D00CA2592C}"/>
    <dgm:cxn modelId="{BCB22E8F-37D2-4B1B-85E7-B97026857EDF}" type="presOf" srcId="{F801DDFF-4EF7-4F6E-AB6B-7533E335A8D5}" destId="{17CA1487-CDD9-4364-92F6-A11DBDAFE16C}" srcOrd="0" destOrd="2" presId="urn:microsoft.com/office/officeart/2005/8/layout/hList1"/>
    <dgm:cxn modelId="{D5D61B4C-1312-427C-BDCC-013237D8A488}" srcId="{ABA77F75-8642-4931-8D7E-BE6C6DB9940D}" destId="{611C3B18-07F8-4A66-9682-97E24AEF6014}" srcOrd="0" destOrd="0" parTransId="{5940BF2D-F08A-4150-9A86-173D9242DE8C}" sibTransId="{477660C6-2B6D-4FB8-B9A3-D555E2082C2A}"/>
    <dgm:cxn modelId="{58D887E9-04DA-4285-827F-DA6F12BD080E}" type="presOf" srcId="{611C3B18-07F8-4A66-9682-97E24AEF6014}" destId="{E4FD5043-5612-43C5-B6AE-CCD431549399}" srcOrd="0" destOrd="0" presId="urn:microsoft.com/office/officeart/2005/8/layout/hList1"/>
    <dgm:cxn modelId="{AAECF784-8F1D-4908-B93D-837F49AB8751}" type="presOf" srcId="{CF9FC193-7A05-4631-B681-B56EAB543D38}" destId="{DE3F77CF-6A8C-4783-A2CE-00E88C4199CB}" srcOrd="0" destOrd="0" presId="urn:microsoft.com/office/officeart/2005/8/layout/hList1"/>
    <dgm:cxn modelId="{838792F0-F611-48D4-A57F-A1D62F99D51C}" srcId="{DA5DFAD8-E443-4F53-9341-A0903BBBD378}" destId="{AC3B9253-79FC-40C1-B554-8815BE722F5D}" srcOrd="1" destOrd="0" parTransId="{0CE68F74-3B74-448F-AD23-D770B320CBC3}" sibTransId="{AE4A8A49-6DDF-4475-B65A-952BB824595B}"/>
    <dgm:cxn modelId="{1F4D79B9-0A03-4486-BB92-D4BA991ED70D}" type="presParOf" srcId="{DE3F77CF-6A8C-4783-A2CE-00E88C4199CB}" destId="{4E69B62D-7E76-4E06-9330-583771E53BDE}" srcOrd="0" destOrd="0" presId="urn:microsoft.com/office/officeart/2005/8/layout/hList1"/>
    <dgm:cxn modelId="{EFFE150E-7CB3-4A38-AC57-820444F8E7BA}" type="presParOf" srcId="{4E69B62D-7E76-4E06-9330-583771E53BDE}" destId="{F0C1B2C7-0B23-4FE8-AB0F-5877B88532DB}" srcOrd="0" destOrd="0" presId="urn:microsoft.com/office/officeart/2005/8/layout/hList1"/>
    <dgm:cxn modelId="{332F5817-5A55-4FC1-BA35-DBB23A0AD13C}" type="presParOf" srcId="{4E69B62D-7E76-4E06-9330-583771E53BDE}" destId="{17CA1487-CDD9-4364-92F6-A11DBDAFE16C}" srcOrd="1" destOrd="0" presId="urn:microsoft.com/office/officeart/2005/8/layout/hList1"/>
    <dgm:cxn modelId="{697E9D8E-F51C-4123-B62B-291815C4E7C1}" type="presParOf" srcId="{DE3F77CF-6A8C-4783-A2CE-00E88C4199CB}" destId="{3FA24A66-31D3-4A69-B628-8BE88627B97D}" srcOrd="1" destOrd="0" presId="urn:microsoft.com/office/officeart/2005/8/layout/hList1"/>
    <dgm:cxn modelId="{A09CCE6C-77C7-4B5A-B9DA-7E705F8B286E}" type="presParOf" srcId="{DE3F77CF-6A8C-4783-A2CE-00E88C4199CB}" destId="{3B158D6E-E3AA-49BB-988A-758B59ED8F3B}" srcOrd="2" destOrd="0" presId="urn:microsoft.com/office/officeart/2005/8/layout/hList1"/>
    <dgm:cxn modelId="{817F5423-5421-4F7E-968E-B3D3A624058B}" type="presParOf" srcId="{3B158D6E-E3AA-49BB-988A-758B59ED8F3B}" destId="{055A5EAB-EAE0-4501-8649-31F112FF9AD5}" srcOrd="0" destOrd="0" presId="urn:microsoft.com/office/officeart/2005/8/layout/hList1"/>
    <dgm:cxn modelId="{63113D3E-83F3-4A52-BAD6-246138FEC15C}" type="presParOf" srcId="{3B158D6E-E3AA-49BB-988A-758B59ED8F3B}" destId="{E4FD5043-5612-43C5-B6AE-CCD431549399}" srcOrd="1" destOrd="0" presId="urn:microsoft.com/office/officeart/2005/8/layout/hList1"/>
    <dgm:cxn modelId="{6DF49720-E4F0-4625-B768-1FADCBFE92E0}" type="presParOf" srcId="{DE3F77CF-6A8C-4783-A2CE-00E88C4199CB}" destId="{3E20F600-AFBC-427F-8295-F096F694BC17}" srcOrd="3" destOrd="0" presId="urn:microsoft.com/office/officeart/2005/8/layout/hList1"/>
    <dgm:cxn modelId="{C0F7FF12-72ED-4C65-8A42-67FCEE3903CF}" type="presParOf" srcId="{DE3F77CF-6A8C-4783-A2CE-00E88C4199CB}" destId="{173DA3A6-F783-42D4-9ED8-FD330979BCEA}" srcOrd="4" destOrd="0" presId="urn:microsoft.com/office/officeart/2005/8/layout/hList1"/>
    <dgm:cxn modelId="{67AEDA95-4E81-49EB-9136-C42824BC288A}" type="presParOf" srcId="{173DA3A6-F783-42D4-9ED8-FD330979BCEA}" destId="{23D06E36-F688-4B37-8BB8-73015E665B0E}" srcOrd="0" destOrd="0" presId="urn:microsoft.com/office/officeart/2005/8/layout/hList1"/>
    <dgm:cxn modelId="{190091E1-69E5-482F-89E9-B5A6338D6BCD}" type="presParOf" srcId="{173DA3A6-F783-42D4-9ED8-FD330979BCEA}" destId="{EA81ED6A-A7EA-4137-A3DC-D16E79F1B9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9FC193-7A05-4631-B681-B56EAB543D3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857B86A-DEC1-407C-A1BB-5BF9ACCBCA6A}">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Công dụng</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CA7BF9B-8199-4683-AD57-CB0086659013}" type="parTrans" cxnId="{B12F0503-977A-4B5D-8CB7-420B041FF863}">
      <dgm:prSet/>
      <dgm:spPr/>
      <dgm:t>
        <a:bodyPr/>
        <a:lstStyle/>
        <a:p>
          <a:endParaRPr lang="en-US"/>
        </a:p>
      </dgm:t>
    </dgm:pt>
    <dgm:pt modelId="{F087F24E-A7D7-4DCE-B2A7-9B941289621A}" type="sibTrans" cxnId="{B12F0503-977A-4B5D-8CB7-420B041FF863}">
      <dgm:prSet/>
      <dgm:spPr/>
      <dgm:t>
        <a:bodyPr/>
        <a:lstStyle/>
        <a:p>
          <a:endParaRPr lang="en-US"/>
        </a:p>
      </dgm:t>
    </dgm:pt>
    <dgm:pt modelId="{4C8BFA56-3F75-4CAD-90A3-2F214D699322}">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C</a:t>
          </a:r>
          <a:r>
            <a:rPr lang="vi-VN" smtClean="0">
              <a:latin typeface="Tahoma" panose="020B0604030504040204" pitchFamily="34" charset="0"/>
              <a:ea typeface="Tahoma" panose="020B0604030504040204" pitchFamily="34" charset="0"/>
              <a:cs typeface="Tahoma" panose="020B0604030504040204" pitchFamily="34" charset="0"/>
            </a:rPr>
            <a:t>hặn dòng điện xoay chiều trong khi cho phép một chiều đi qua.</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9A6E3B20-A734-4412-84CF-0134D93D4B28}" type="parTrans" cxnId="{4CD5FCDD-1F8A-43A3-BD77-CBE3B3864C41}">
      <dgm:prSet/>
      <dgm:spPr/>
      <dgm:t>
        <a:bodyPr/>
        <a:lstStyle/>
        <a:p>
          <a:endParaRPr lang="en-US"/>
        </a:p>
      </dgm:t>
    </dgm:pt>
    <dgm:pt modelId="{7B50916F-B8BA-427F-B9F0-A301E54D7FB3}" type="sibTrans" cxnId="{4CD5FCDD-1F8A-43A3-BD77-CBE3B3864C41}">
      <dgm:prSet/>
      <dgm:spPr/>
      <dgm:t>
        <a:bodyPr/>
        <a:lstStyle/>
        <a:p>
          <a:endParaRPr lang="en-US"/>
        </a:p>
      </dgm:t>
    </dgm:pt>
    <dgm:pt modelId="{ABA77F75-8642-4931-8D7E-BE6C6DB9940D}">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Cấu tạo</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CF9AE1B-B22B-4F91-BFD8-DDBBF762F128}" type="parTrans" cxnId="{D959B3EA-A66A-4B40-901C-93ECD4985A93}">
      <dgm:prSet/>
      <dgm:spPr/>
      <dgm:t>
        <a:bodyPr/>
        <a:lstStyle/>
        <a:p>
          <a:endParaRPr lang="en-US"/>
        </a:p>
      </dgm:t>
    </dgm:pt>
    <dgm:pt modelId="{1A095211-ADB0-42CA-9F24-F1BC942872F3}" type="sibTrans" cxnId="{D959B3EA-A66A-4B40-901C-93ECD4985A93}">
      <dgm:prSet/>
      <dgm:spPr/>
      <dgm:t>
        <a:bodyPr/>
        <a:lstStyle/>
        <a:p>
          <a:endParaRPr lang="en-US"/>
        </a:p>
      </dgm:t>
    </dgm:pt>
    <dgm:pt modelId="{611C3B18-07F8-4A66-9682-97E24AEF6014}">
      <dgm:prSet phldrT="[Text]"/>
      <dgm:spPr/>
      <dgm:t>
        <a:bodyPr/>
        <a:lstStyle/>
        <a:p>
          <a:pPr>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L</a:t>
          </a:r>
          <a:r>
            <a:rPr lang="vi-VN" smtClean="0">
              <a:latin typeface="Tahoma" panose="020B0604030504040204" pitchFamily="34" charset="0"/>
              <a:ea typeface="Tahoma" panose="020B0604030504040204" pitchFamily="34" charset="0"/>
              <a:cs typeface="Tahoma" panose="020B0604030504040204" pitchFamily="34" charset="0"/>
            </a:rPr>
            <a:t>à những dây đồng cách điện được quấn nhiều vòng như một cuộn dây.</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5940BF2D-F08A-4150-9A86-173D9242DE8C}" type="parTrans" cxnId="{D5D61B4C-1312-427C-BDCC-013237D8A488}">
      <dgm:prSet/>
      <dgm:spPr/>
      <dgm:t>
        <a:bodyPr/>
        <a:lstStyle/>
        <a:p>
          <a:endParaRPr lang="en-US"/>
        </a:p>
      </dgm:t>
    </dgm:pt>
    <dgm:pt modelId="{477660C6-2B6D-4FB8-B9A3-D555E2082C2A}" type="sibTrans" cxnId="{D5D61B4C-1312-427C-BDCC-013237D8A488}">
      <dgm:prSet/>
      <dgm:spPr/>
      <dgm:t>
        <a:bodyPr/>
        <a:lstStyle/>
        <a:p>
          <a:endParaRPr lang="en-US"/>
        </a:p>
      </dgm:t>
    </dgm:pt>
    <dgm:pt modelId="{DA5DFAD8-E443-4F53-9341-A0903BBBD378}">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Phân loại</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6012B3B-01B0-4E7C-A363-0177B95D3DD8}" type="parTrans" cxnId="{0073D4C3-F488-4F79-B637-186FAECF6BAD}">
      <dgm:prSet/>
      <dgm:spPr/>
      <dgm:t>
        <a:bodyPr/>
        <a:lstStyle/>
        <a:p>
          <a:endParaRPr lang="en-US"/>
        </a:p>
      </dgm:t>
    </dgm:pt>
    <dgm:pt modelId="{76D9F54E-47B3-4FE0-B465-AD673964072E}" type="sibTrans" cxnId="{0073D4C3-F488-4F79-B637-186FAECF6BAD}">
      <dgm:prSet/>
      <dgm:spPr/>
      <dgm:t>
        <a:bodyPr/>
        <a:lstStyle/>
        <a:p>
          <a:endParaRPr lang="en-US"/>
        </a:p>
      </dgm:t>
    </dgm:pt>
    <dgm:pt modelId="{6EE89B4E-BAED-4A90-B29D-70AF11256801}">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Cuộn cảm lõi rỗng</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9BF20C7-31E5-452B-8EA2-17224A13C7FB}" type="parTrans" cxnId="{CA949A5F-9945-4C59-A233-D70AFFF70BDA}">
      <dgm:prSet/>
      <dgm:spPr/>
      <dgm:t>
        <a:bodyPr/>
        <a:lstStyle/>
        <a:p>
          <a:endParaRPr lang="en-US"/>
        </a:p>
      </dgm:t>
    </dgm:pt>
    <dgm:pt modelId="{E71503C3-CFB7-4144-AD9F-7A42A87A3A6B}" type="sibTrans" cxnId="{CA949A5F-9945-4C59-A233-D70AFFF70BDA}">
      <dgm:prSet/>
      <dgm:spPr/>
      <dgm:t>
        <a:bodyPr/>
        <a:lstStyle/>
        <a:p>
          <a:endParaRPr lang="en-US"/>
        </a:p>
      </dgm:t>
    </dgm:pt>
    <dgm:pt modelId="{9ABF8C3F-5EE8-4FE8-86B9-989CAD08FD84}">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Kết hợp với tụ điện và điện trở tạo thành mạch dao động</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EFD929CA-6DF4-458A-AE4C-C9BD3400A8F8}" type="parTrans" cxnId="{776464BD-A6DC-4ED7-B803-92479F803690}">
      <dgm:prSet/>
      <dgm:spPr/>
      <dgm:t>
        <a:bodyPr/>
        <a:lstStyle/>
        <a:p>
          <a:endParaRPr lang="en-US"/>
        </a:p>
      </dgm:t>
    </dgm:pt>
    <dgm:pt modelId="{48912E4F-7614-4CED-BCC4-C6CEAC5B93EA}" type="sibTrans" cxnId="{776464BD-A6DC-4ED7-B803-92479F803690}">
      <dgm:prSet/>
      <dgm:spPr/>
      <dgm:t>
        <a:bodyPr/>
        <a:lstStyle/>
        <a:p>
          <a:endParaRPr lang="en-US"/>
        </a:p>
      </dgm:t>
    </dgm:pt>
    <dgm:pt modelId="{BAFB2390-0CBC-4D3F-8627-7B131C057F3F}">
      <dgm:prSet phldrT="[Text]"/>
      <dgm:spPr/>
      <dgm:t>
        <a:bodyPr/>
        <a:lstStyle/>
        <a:p>
          <a:pPr>
            <a:buFont typeface="Wingdings" panose="05000000000000000000" pitchFamily="2" charset="2"/>
            <a:buChar char=""/>
          </a:pPr>
          <a:r>
            <a:rPr lang="vi-VN" smtClean="0">
              <a:latin typeface="Tahoma" panose="020B0604030504040204" pitchFamily="34" charset="0"/>
              <a:ea typeface="Tahoma" panose="020B0604030504040204" pitchFamily="34" charset="0"/>
              <a:cs typeface="Tahoma" panose="020B0604030504040204" pitchFamily="34" charset="0"/>
            </a:rPr>
            <a:t>Các cuộn dây có thể khác nhau về hình dạng và kích cỡ và cũng có thể được bọc trong một loại vật liệu khác nhau.</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26A50553-F4BC-4C70-8A5C-A7D7F29C5DAD}" type="parTrans" cxnId="{8AC414CF-D2D1-45A0-BDF7-A32E086DFD72}">
      <dgm:prSet/>
      <dgm:spPr/>
      <dgm:t>
        <a:bodyPr/>
        <a:lstStyle/>
        <a:p>
          <a:endParaRPr lang="en-US"/>
        </a:p>
      </dgm:t>
    </dgm:pt>
    <dgm:pt modelId="{683E2409-5DB2-413C-A920-A135A00DF4FD}" type="sibTrans" cxnId="{8AC414CF-D2D1-45A0-BDF7-A32E086DFD72}">
      <dgm:prSet/>
      <dgm:spPr/>
      <dgm:t>
        <a:bodyPr/>
        <a:lstStyle/>
        <a:p>
          <a:endParaRPr lang="en-US"/>
        </a:p>
      </dgm:t>
    </dgm:pt>
    <dgm:pt modelId="{B5880A6F-524D-4F6D-9BDE-EC8457117075}">
      <dgm:prSet phldrT="[Text]"/>
      <dgm:spPr/>
      <dgm:t>
        <a:bodyPr/>
        <a:lstStyle/>
        <a:p>
          <a:pPr algn="just">
            <a:buFont typeface="Wingdings" panose="05000000000000000000" pitchFamily="2" charset="2"/>
            <a:buChar char=""/>
          </a:pPr>
          <a:r>
            <a:rPr lang="it-IT" smtClean="0">
              <a:latin typeface="Tahoma" panose="020B0604030504040204" pitchFamily="34" charset="0"/>
              <a:ea typeface="Tahoma" panose="020B0604030504040204" pitchFamily="34" charset="0"/>
              <a:cs typeface="Tahoma" panose="020B0604030504040204" pitchFamily="34" charset="0"/>
            </a:rPr>
            <a:t>Cuộn cảm lõi Ferrite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74D9C10C-3B47-44DA-89E8-3104CE41DCAF}" type="parTrans" cxnId="{A8569C37-38D4-4FCC-A42E-2EEF18E5D901}">
      <dgm:prSet/>
      <dgm:spPr/>
      <dgm:t>
        <a:bodyPr/>
        <a:lstStyle/>
        <a:p>
          <a:endParaRPr lang="en-US"/>
        </a:p>
      </dgm:t>
    </dgm:pt>
    <dgm:pt modelId="{3DDE664B-39C9-419A-AC26-452C6FCF0DD1}" type="sibTrans" cxnId="{A8569C37-38D4-4FCC-A42E-2EEF18E5D901}">
      <dgm:prSet/>
      <dgm:spPr/>
      <dgm:t>
        <a:bodyPr/>
        <a:lstStyle/>
        <a:p>
          <a:endParaRPr lang="en-US"/>
        </a:p>
      </dgm:t>
    </dgm:pt>
    <dgm:pt modelId="{BAC691FC-ABBE-4367-801C-63C8C4FFA9DD}">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Cuộn cảm lõi xuyến</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59F8EB3C-B5F8-45C8-8971-26975A515502}" type="parTrans" cxnId="{2FCBBF3E-E688-473A-BF5B-C3240A9C7376}">
      <dgm:prSet/>
      <dgm:spPr/>
      <dgm:t>
        <a:bodyPr/>
        <a:lstStyle/>
        <a:p>
          <a:endParaRPr lang="en-US"/>
        </a:p>
      </dgm:t>
    </dgm:pt>
    <dgm:pt modelId="{E8CA8DF3-600C-4AF3-AD8E-3533CC837069}" type="sibTrans" cxnId="{2FCBBF3E-E688-473A-BF5B-C3240A9C7376}">
      <dgm:prSet/>
      <dgm:spPr/>
      <dgm:t>
        <a:bodyPr/>
        <a:lstStyle/>
        <a:p>
          <a:endParaRPr lang="en-US"/>
        </a:p>
      </dgm:t>
    </dgm:pt>
    <dgm:pt modelId="{1DF9FAF4-2F65-40CA-85CD-0BBEFED5B891}">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Cuộn cảm ống chỉ</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5ED961CF-19CA-4E53-95BC-CFDF19228D30}" type="parTrans" cxnId="{97346EA0-5BC6-422E-AD10-5B558F372DD2}">
      <dgm:prSet/>
      <dgm:spPr/>
      <dgm:t>
        <a:bodyPr/>
        <a:lstStyle/>
        <a:p>
          <a:endParaRPr lang="en-US"/>
        </a:p>
      </dgm:t>
    </dgm:pt>
    <dgm:pt modelId="{3BCACF33-5DDC-48BA-B962-F313CC35589C}" type="sibTrans" cxnId="{97346EA0-5BC6-422E-AD10-5B558F372DD2}">
      <dgm:prSet/>
      <dgm:spPr/>
      <dgm:t>
        <a:bodyPr/>
        <a:lstStyle/>
        <a:p>
          <a:endParaRPr lang="en-US"/>
        </a:p>
      </dgm:t>
    </dgm:pt>
    <dgm:pt modelId="{C6406E80-F636-47D7-B349-1129C6C79330}">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Cuộn cảm nhiều lớp</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C6F4152-0202-4E6B-91EA-17D278C083B7}" type="parTrans" cxnId="{A4972920-E777-4B26-8190-66ECB8E49AB0}">
      <dgm:prSet/>
      <dgm:spPr/>
      <dgm:t>
        <a:bodyPr/>
        <a:lstStyle/>
        <a:p>
          <a:endParaRPr lang="en-US"/>
        </a:p>
      </dgm:t>
    </dgm:pt>
    <dgm:pt modelId="{E6501339-11F6-4C63-8E86-7A268CA5604C}" type="sibTrans" cxnId="{A4972920-E777-4B26-8190-66ECB8E49AB0}">
      <dgm:prSet/>
      <dgm:spPr/>
      <dgm:t>
        <a:bodyPr/>
        <a:lstStyle/>
        <a:p>
          <a:endParaRPr lang="en-US"/>
        </a:p>
      </dgm:t>
    </dgm:pt>
    <dgm:pt modelId="{4C11B163-EDAA-4590-AA54-B9EE433C7BA6}">
      <dgm:prSet phldrT="[Text]"/>
      <dgm:spPr/>
      <dgm:t>
        <a:bodyPr/>
        <a:lstStyle/>
        <a:p>
          <a:pPr algn="just">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Cuộn cảm màng</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E7D616B4-6AC8-4551-BCBD-38F3BC56BA5A}" type="parTrans" cxnId="{6C3E268F-BD69-48F3-83ED-9C9B886B95F5}">
      <dgm:prSet/>
      <dgm:spPr/>
      <dgm:t>
        <a:bodyPr/>
        <a:lstStyle/>
        <a:p>
          <a:endParaRPr lang="en-US"/>
        </a:p>
      </dgm:t>
    </dgm:pt>
    <dgm:pt modelId="{CADA3F59-A2DD-40E1-ABF0-C54343652263}" type="sibTrans" cxnId="{6C3E268F-BD69-48F3-83ED-9C9B886B95F5}">
      <dgm:prSet/>
      <dgm:spPr/>
      <dgm:t>
        <a:bodyPr/>
        <a:lstStyle/>
        <a:p>
          <a:endParaRPr lang="en-US"/>
        </a:p>
      </dgm:t>
    </dgm:pt>
    <dgm:pt modelId="{DE3F77CF-6A8C-4783-A2CE-00E88C4199CB}" type="pres">
      <dgm:prSet presAssocID="{CF9FC193-7A05-4631-B681-B56EAB543D38}" presName="Name0" presStyleCnt="0">
        <dgm:presLayoutVars>
          <dgm:dir/>
          <dgm:animLvl val="lvl"/>
          <dgm:resizeHandles val="exact"/>
        </dgm:presLayoutVars>
      </dgm:prSet>
      <dgm:spPr/>
      <dgm:t>
        <a:bodyPr/>
        <a:lstStyle/>
        <a:p>
          <a:endParaRPr lang="en-US"/>
        </a:p>
      </dgm:t>
    </dgm:pt>
    <dgm:pt modelId="{4E69B62D-7E76-4E06-9330-583771E53BDE}" type="pres">
      <dgm:prSet presAssocID="{6857B86A-DEC1-407C-A1BB-5BF9ACCBCA6A}" presName="composite" presStyleCnt="0"/>
      <dgm:spPr/>
    </dgm:pt>
    <dgm:pt modelId="{F0C1B2C7-0B23-4FE8-AB0F-5877B88532DB}" type="pres">
      <dgm:prSet presAssocID="{6857B86A-DEC1-407C-A1BB-5BF9ACCBCA6A}" presName="parTx" presStyleLbl="alignNode1" presStyleIdx="0" presStyleCnt="3">
        <dgm:presLayoutVars>
          <dgm:chMax val="0"/>
          <dgm:chPref val="0"/>
          <dgm:bulletEnabled val="1"/>
        </dgm:presLayoutVars>
      </dgm:prSet>
      <dgm:spPr/>
      <dgm:t>
        <a:bodyPr/>
        <a:lstStyle/>
        <a:p>
          <a:endParaRPr lang="en-US"/>
        </a:p>
      </dgm:t>
    </dgm:pt>
    <dgm:pt modelId="{17CA1487-CDD9-4364-92F6-A11DBDAFE16C}" type="pres">
      <dgm:prSet presAssocID="{6857B86A-DEC1-407C-A1BB-5BF9ACCBCA6A}" presName="desTx" presStyleLbl="alignAccFollowNode1" presStyleIdx="0" presStyleCnt="3">
        <dgm:presLayoutVars>
          <dgm:bulletEnabled val="1"/>
        </dgm:presLayoutVars>
      </dgm:prSet>
      <dgm:spPr/>
      <dgm:t>
        <a:bodyPr/>
        <a:lstStyle/>
        <a:p>
          <a:endParaRPr lang="en-US"/>
        </a:p>
      </dgm:t>
    </dgm:pt>
    <dgm:pt modelId="{3FA24A66-31D3-4A69-B628-8BE88627B97D}" type="pres">
      <dgm:prSet presAssocID="{F087F24E-A7D7-4DCE-B2A7-9B941289621A}" presName="space" presStyleCnt="0"/>
      <dgm:spPr/>
    </dgm:pt>
    <dgm:pt modelId="{3B158D6E-E3AA-49BB-988A-758B59ED8F3B}" type="pres">
      <dgm:prSet presAssocID="{ABA77F75-8642-4931-8D7E-BE6C6DB9940D}" presName="composite" presStyleCnt="0"/>
      <dgm:spPr/>
    </dgm:pt>
    <dgm:pt modelId="{055A5EAB-EAE0-4501-8649-31F112FF9AD5}" type="pres">
      <dgm:prSet presAssocID="{ABA77F75-8642-4931-8D7E-BE6C6DB9940D}" presName="parTx" presStyleLbl="alignNode1" presStyleIdx="1" presStyleCnt="3">
        <dgm:presLayoutVars>
          <dgm:chMax val="0"/>
          <dgm:chPref val="0"/>
          <dgm:bulletEnabled val="1"/>
        </dgm:presLayoutVars>
      </dgm:prSet>
      <dgm:spPr/>
      <dgm:t>
        <a:bodyPr/>
        <a:lstStyle/>
        <a:p>
          <a:endParaRPr lang="en-US"/>
        </a:p>
      </dgm:t>
    </dgm:pt>
    <dgm:pt modelId="{E4FD5043-5612-43C5-B6AE-CCD431549399}" type="pres">
      <dgm:prSet presAssocID="{ABA77F75-8642-4931-8D7E-BE6C6DB9940D}" presName="desTx" presStyleLbl="alignAccFollowNode1" presStyleIdx="1" presStyleCnt="3">
        <dgm:presLayoutVars>
          <dgm:bulletEnabled val="1"/>
        </dgm:presLayoutVars>
      </dgm:prSet>
      <dgm:spPr/>
      <dgm:t>
        <a:bodyPr/>
        <a:lstStyle/>
        <a:p>
          <a:endParaRPr lang="en-US"/>
        </a:p>
      </dgm:t>
    </dgm:pt>
    <dgm:pt modelId="{3E20F600-AFBC-427F-8295-F096F694BC17}" type="pres">
      <dgm:prSet presAssocID="{1A095211-ADB0-42CA-9F24-F1BC942872F3}" presName="space" presStyleCnt="0"/>
      <dgm:spPr/>
    </dgm:pt>
    <dgm:pt modelId="{173DA3A6-F783-42D4-9ED8-FD330979BCEA}" type="pres">
      <dgm:prSet presAssocID="{DA5DFAD8-E443-4F53-9341-A0903BBBD378}" presName="composite" presStyleCnt="0"/>
      <dgm:spPr/>
    </dgm:pt>
    <dgm:pt modelId="{23D06E36-F688-4B37-8BB8-73015E665B0E}" type="pres">
      <dgm:prSet presAssocID="{DA5DFAD8-E443-4F53-9341-A0903BBBD378}" presName="parTx" presStyleLbl="alignNode1" presStyleIdx="2" presStyleCnt="3">
        <dgm:presLayoutVars>
          <dgm:chMax val="0"/>
          <dgm:chPref val="0"/>
          <dgm:bulletEnabled val="1"/>
        </dgm:presLayoutVars>
      </dgm:prSet>
      <dgm:spPr/>
      <dgm:t>
        <a:bodyPr/>
        <a:lstStyle/>
        <a:p>
          <a:endParaRPr lang="en-US"/>
        </a:p>
      </dgm:t>
    </dgm:pt>
    <dgm:pt modelId="{EA81ED6A-A7EA-4137-A3DC-D16E79F1B938}" type="pres">
      <dgm:prSet presAssocID="{DA5DFAD8-E443-4F53-9341-A0903BBBD378}" presName="desTx" presStyleLbl="alignAccFollowNode1" presStyleIdx="2" presStyleCnt="3">
        <dgm:presLayoutVars>
          <dgm:bulletEnabled val="1"/>
        </dgm:presLayoutVars>
      </dgm:prSet>
      <dgm:spPr/>
      <dgm:t>
        <a:bodyPr/>
        <a:lstStyle/>
        <a:p>
          <a:endParaRPr lang="en-US"/>
        </a:p>
      </dgm:t>
    </dgm:pt>
  </dgm:ptLst>
  <dgm:cxnLst>
    <dgm:cxn modelId="{D959B3EA-A66A-4B40-901C-93ECD4985A93}" srcId="{CF9FC193-7A05-4631-B681-B56EAB543D38}" destId="{ABA77F75-8642-4931-8D7E-BE6C6DB9940D}" srcOrd="1" destOrd="0" parTransId="{FCF9AE1B-B22B-4F91-BFD8-DDBBF762F128}" sibTransId="{1A095211-ADB0-42CA-9F24-F1BC942872F3}"/>
    <dgm:cxn modelId="{4CD5FCDD-1F8A-43A3-BD77-CBE3B3864C41}" srcId="{6857B86A-DEC1-407C-A1BB-5BF9ACCBCA6A}" destId="{4C8BFA56-3F75-4CAD-90A3-2F214D699322}" srcOrd="0" destOrd="0" parTransId="{9A6E3B20-A734-4412-84CF-0134D93D4B28}" sibTransId="{7B50916F-B8BA-427F-B9F0-A301E54D7FB3}"/>
    <dgm:cxn modelId="{765D4AFC-C3A4-4F8B-A000-988DC6C44800}" type="presOf" srcId="{6EE89B4E-BAED-4A90-B29D-70AF11256801}" destId="{EA81ED6A-A7EA-4137-A3DC-D16E79F1B938}" srcOrd="0" destOrd="0" presId="urn:microsoft.com/office/officeart/2005/8/layout/hList1"/>
    <dgm:cxn modelId="{4BF1EEA1-6E89-4F91-BAE8-11038685C515}" type="presOf" srcId="{4C8BFA56-3F75-4CAD-90A3-2F214D699322}" destId="{17CA1487-CDD9-4364-92F6-A11DBDAFE16C}" srcOrd="0" destOrd="0" presId="urn:microsoft.com/office/officeart/2005/8/layout/hList1"/>
    <dgm:cxn modelId="{1EEC3331-9BAC-4549-849B-E359DF623FEE}" type="presOf" srcId="{BAC691FC-ABBE-4367-801C-63C8C4FFA9DD}" destId="{EA81ED6A-A7EA-4137-A3DC-D16E79F1B938}" srcOrd="0" destOrd="2" presId="urn:microsoft.com/office/officeart/2005/8/layout/hList1"/>
    <dgm:cxn modelId="{6C3E268F-BD69-48F3-83ED-9C9B886B95F5}" srcId="{DA5DFAD8-E443-4F53-9341-A0903BBBD378}" destId="{4C11B163-EDAA-4590-AA54-B9EE433C7BA6}" srcOrd="5" destOrd="0" parTransId="{E7D616B4-6AC8-4551-BCBD-38F3BC56BA5A}" sibTransId="{CADA3F59-A2DD-40E1-ABF0-C54343652263}"/>
    <dgm:cxn modelId="{CA949A5F-9945-4C59-A233-D70AFFF70BDA}" srcId="{DA5DFAD8-E443-4F53-9341-A0903BBBD378}" destId="{6EE89B4E-BAED-4A90-B29D-70AF11256801}" srcOrd="0" destOrd="0" parTransId="{39BF20C7-31E5-452B-8EA2-17224A13C7FB}" sibTransId="{E71503C3-CFB7-4144-AD9F-7A42A87A3A6B}"/>
    <dgm:cxn modelId="{B12F0503-977A-4B5D-8CB7-420B041FF863}" srcId="{CF9FC193-7A05-4631-B681-B56EAB543D38}" destId="{6857B86A-DEC1-407C-A1BB-5BF9ACCBCA6A}" srcOrd="0" destOrd="0" parTransId="{8CA7BF9B-8199-4683-AD57-CB0086659013}" sibTransId="{F087F24E-A7D7-4DCE-B2A7-9B941289621A}"/>
    <dgm:cxn modelId="{4E21C5D3-FA97-4E62-8CC9-01B68E76021E}" type="presOf" srcId="{ABA77F75-8642-4931-8D7E-BE6C6DB9940D}" destId="{055A5EAB-EAE0-4501-8649-31F112FF9AD5}" srcOrd="0" destOrd="0" presId="urn:microsoft.com/office/officeart/2005/8/layout/hList1"/>
    <dgm:cxn modelId="{2A048A8A-D3E9-4D78-97F5-CDA37AB1D412}" type="presOf" srcId="{DA5DFAD8-E443-4F53-9341-A0903BBBD378}" destId="{23D06E36-F688-4B37-8BB8-73015E665B0E}" srcOrd="0" destOrd="0" presId="urn:microsoft.com/office/officeart/2005/8/layout/hList1"/>
    <dgm:cxn modelId="{97346EA0-5BC6-422E-AD10-5B558F372DD2}" srcId="{DA5DFAD8-E443-4F53-9341-A0903BBBD378}" destId="{1DF9FAF4-2F65-40CA-85CD-0BBEFED5B891}" srcOrd="3" destOrd="0" parTransId="{5ED961CF-19CA-4E53-95BC-CFDF19228D30}" sibTransId="{3BCACF33-5DDC-48BA-B962-F313CC35589C}"/>
    <dgm:cxn modelId="{A4972920-E777-4B26-8190-66ECB8E49AB0}" srcId="{DA5DFAD8-E443-4F53-9341-A0903BBBD378}" destId="{C6406E80-F636-47D7-B349-1129C6C79330}" srcOrd="4" destOrd="0" parTransId="{3C6F4152-0202-4E6B-91EA-17D278C083B7}" sibTransId="{E6501339-11F6-4C63-8E86-7A268CA5604C}"/>
    <dgm:cxn modelId="{0073D4C3-F488-4F79-B637-186FAECF6BAD}" srcId="{CF9FC193-7A05-4631-B681-B56EAB543D38}" destId="{DA5DFAD8-E443-4F53-9341-A0903BBBD378}" srcOrd="2" destOrd="0" parTransId="{F6012B3B-01B0-4E7C-A363-0177B95D3DD8}" sibTransId="{76D9F54E-47B3-4FE0-B465-AD673964072E}"/>
    <dgm:cxn modelId="{8AC414CF-D2D1-45A0-BDF7-A32E086DFD72}" srcId="{ABA77F75-8642-4931-8D7E-BE6C6DB9940D}" destId="{BAFB2390-0CBC-4D3F-8627-7B131C057F3F}" srcOrd="1" destOrd="0" parTransId="{26A50553-F4BC-4C70-8A5C-A7D7F29C5DAD}" sibTransId="{683E2409-5DB2-413C-A920-A135A00DF4FD}"/>
    <dgm:cxn modelId="{5F12E8B9-000C-441B-B9E7-99ED7A20363B}" type="presOf" srcId="{6857B86A-DEC1-407C-A1BB-5BF9ACCBCA6A}" destId="{F0C1B2C7-0B23-4FE8-AB0F-5877B88532DB}" srcOrd="0" destOrd="0" presId="urn:microsoft.com/office/officeart/2005/8/layout/hList1"/>
    <dgm:cxn modelId="{76B27C77-342B-4BF0-83D3-1C2D5F0CD8D2}" type="presOf" srcId="{C6406E80-F636-47D7-B349-1129C6C79330}" destId="{EA81ED6A-A7EA-4137-A3DC-D16E79F1B938}" srcOrd="0" destOrd="4" presId="urn:microsoft.com/office/officeart/2005/8/layout/hList1"/>
    <dgm:cxn modelId="{C8485D14-5A5C-487A-B61D-24377E0C5E6A}" type="presOf" srcId="{1DF9FAF4-2F65-40CA-85CD-0BBEFED5B891}" destId="{EA81ED6A-A7EA-4137-A3DC-D16E79F1B938}" srcOrd="0" destOrd="3" presId="urn:microsoft.com/office/officeart/2005/8/layout/hList1"/>
    <dgm:cxn modelId="{82FDCD7B-0809-4FE2-94C2-078CA99D16E3}" type="presOf" srcId="{BAFB2390-0CBC-4D3F-8627-7B131C057F3F}" destId="{E4FD5043-5612-43C5-B6AE-CCD431549399}" srcOrd="0" destOrd="1" presId="urn:microsoft.com/office/officeart/2005/8/layout/hList1"/>
    <dgm:cxn modelId="{2FCBBF3E-E688-473A-BF5B-C3240A9C7376}" srcId="{DA5DFAD8-E443-4F53-9341-A0903BBBD378}" destId="{BAC691FC-ABBE-4367-801C-63C8C4FFA9DD}" srcOrd="2" destOrd="0" parTransId="{59F8EB3C-B5F8-45C8-8971-26975A515502}" sibTransId="{E8CA8DF3-600C-4AF3-AD8E-3533CC837069}"/>
    <dgm:cxn modelId="{A00A8C84-758C-41FF-BCD7-95283CE31515}" type="presOf" srcId="{4C11B163-EDAA-4590-AA54-B9EE433C7BA6}" destId="{EA81ED6A-A7EA-4137-A3DC-D16E79F1B938}" srcOrd="0" destOrd="5" presId="urn:microsoft.com/office/officeart/2005/8/layout/hList1"/>
    <dgm:cxn modelId="{FA9A9422-6823-48F1-A508-4F2369B56A34}" type="presOf" srcId="{9ABF8C3F-5EE8-4FE8-86B9-989CAD08FD84}" destId="{17CA1487-CDD9-4364-92F6-A11DBDAFE16C}" srcOrd="0" destOrd="1" presId="urn:microsoft.com/office/officeart/2005/8/layout/hList1"/>
    <dgm:cxn modelId="{A8569C37-38D4-4FCC-A42E-2EEF18E5D901}" srcId="{DA5DFAD8-E443-4F53-9341-A0903BBBD378}" destId="{B5880A6F-524D-4F6D-9BDE-EC8457117075}" srcOrd="1" destOrd="0" parTransId="{74D9C10C-3B47-44DA-89E8-3104CE41DCAF}" sibTransId="{3DDE664B-39C9-419A-AC26-452C6FCF0DD1}"/>
    <dgm:cxn modelId="{D5D61B4C-1312-427C-BDCC-013237D8A488}" srcId="{ABA77F75-8642-4931-8D7E-BE6C6DB9940D}" destId="{611C3B18-07F8-4A66-9682-97E24AEF6014}" srcOrd="0" destOrd="0" parTransId="{5940BF2D-F08A-4150-9A86-173D9242DE8C}" sibTransId="{477660C6-2B6D-4FB8-B9A3-D555E2082C2A}"/>
    <dgm:cxn modelId="{58D887E9-04DA-4285-827F-DA6F12BD080E}" type="presOf" srcId="{611C3B18-07F8-4A66-9682-97E24AEF6014}" destId="{E4FD5043-5612-43C5-B6AE-CCD431549399}" srcOrd="0" destOrd="0" presId="urn:microsoft.com/office/officeart/2005/8/layout/hList1"/>
    <dgm:cxn modelId="{AAECF784-8F1D-4908-B93D-837F49AB8751}" type="presOf" srcId="{CF9FC193-7A05-4631-B681-B56EAB543D38}" destId="{DE3F77CF-6A8C-4783-A2CE-00E88C4199CB}" srcOrd="0" destOrd="0" presId="urn:microsoft.com/office/officeart/2005/8/layout/hList1"/>
    <dgm:cxn modelId="{776464BD-A6DC-4ED7-B803-92479F803690}" srcId="{6857B86A-DEC1-407C-A1BB-5BF9ACCBCA6A}" destId="{9ABF8C3F-5EE8-4FE8-86B9-989CAD08FD84}" srcOrd="1" destOrd="0" parTransId="{EFD929CA-6DF4-458A-AE4C-C9BD3400A8F8}" sibTransId="{48912E4F-7614-4CED-BCC4-C6CEAC5B93EA}"/>
    <dgm:cxn modelId="{EA98AA8B-85C1-47E1-B152-338E64C86CA0}" type="presOf" srcId="{B5880A6F-524D-4F6D-9BDE-EC8457117075}" destId="{EA81ED6A-A7EA-4137-A3DC-D16E79F1B938}" srcOrd="0" destOrd="1" presId="urn:microsoft.com/office/officeart/2005/8/layout/hList1"/>
    <dgm:cxn modelId="{1F4D79B9-0A03-4486-BB92-D4BA991ED70D}" type="presParOf" srcId="{DE3F77CF-6A8C-4783-A2CE-00E88C4199CB}" destId="{4E69B62D-7E76-4E06-9330-583771E53BDE}" srcOrd="0" destOrd="0" presId="urn:microsoft.com/office/officeart/2005/8/layout/hList1"/>
    <dgm:cxn modelId="{EFFE150E-7CB3-4A38-AC57-820444F8E7BA}" type="presParOf" srcId="{4E69B62D-7E76-4E06-9330-583771E53BDE}" destId="{F0C1B2C7-0B23-4FE8-AB0F-5877B88532DB}" srcOrd="0" destOrd="0" presId="urn:microsoft.com/office/officeart/2005/8/layout/hList1"/>
    <dgm:cxn modelId="{332F5817-5A55-4FC1-BA35-DBB23A0AD13C}" type="presParOf" srcId="{4E69B62D-7E76-4E06-9330-583771E53BDE}" destId="{17CA1487-CDD9-4364-92F6-A11DBDAFE16C}" srcOrd="1" destOrd="0" presId="urn:microsoft.com/office/officeart/2005/8/layout/hList1"/>
    <dgm:cxn modelId="{697E9D8E-F51C-4123-B62B-291815C4E7C1}" type="presParOf" srcId="{DE3F77CF-6A8C-4783-A2CE-00E88C4199CB}" destId="{3FA24A66-31D3-4A69-B628-8BE88627B97D}" srcOrd="1" destOrd="0" presId="urn:microsoft.com/office/officeart/2005/8/layout/hList1"/>
    <dgm:cxn modelId="{A09CCE6C-77C7-4B5A-B9DA-7E705F8B286E}" type="presParOf" srcId="{DE3F77CF-6A8C-4783-A2CE-00E88C4199CB}" destId="{3B158D6E-E3AA-49BB-988A-758B59ED8F3B}" srcOrd="2" destOrd="0" presId="urn:microsoft.com/office/officeart/2005/8/layout/hList1"/>
    <dgm:cxn modelId="{817F5423-5421-4F7E-968E-B3D3A624058B}" type="presParOf" srcId="{3B158D6E-E3AA-49BB-988A-758B59ED8F3B}" destId="{055A5EAB-EAE0-4501-8649-31F112FF9AD5}" srcOrd="0" destOrd="0" presId="urn:microsoft.com/office/officeart/2005/8/layout/hList1"/>
    <dgm:cxn modelId="{63113D3E-83F3-4A52-BAD6-246138FEC15C}" type="presParOf" srcId="{3B158D6E-E3AA-49BB-988A-758B59ED8F3B}" destId="{E4FD5043-5612-43C5-B6AE-CCD431549399}" srcOrd="1" destOrd="0" presId="urn:microsoft.com/office/officeart/2005/8/layout/hList1"/>
    <dgm:cxn modelId="{6DF49720-E4F0-4625-B768-1FADCBFE92E0}" type="presParOf" srcId="{DE3F77CF-6A8C-4783-A2CE-00E88C4199CB}" destId="{3E20F600-AFBC-427F-8295-F096F694BC17}" srcOrd="3" destOrd="0" presId="urn:microsoft.com/office/officeart/2005/8/layout/hList1"/>
    <dgm:cxn modelId="{C0F7FF12-72ED-4C65-8A42-67FCEE3903CF}" type="presParOf" srcId="{DE3F77CF-6A8C-4783-A2CE-00E88C4199CB}" destId="{173DA3A6-F783-42D4-9ED8-FD330979BCEA}" srcOrd="4" destOrd="0" presId="urn:microsoft.com/office/officeart/2005/8/layout/hList1"/>
    <dgm:cxn modelId="{67AEDA95-4E81-49EB-9136-C42824BC288A}" type="presParOf" srcId="{173DA3A6-F783-42D4-9ED8-FD330979BCEA}" destId="{23D06E36-F688-4B37-8BB8-73015E665B0E}" srcOrd="0" destOrd="0" presId="urn:microsoft.com/office/officeart/2005/8/layout/hList1"/>
    <dgm:cxn modelId="{190091E1-69E5-482F-89E9-B5A6338D6BCD}" type="presParOf" srcId="{173DA3A6-F783-42D4-9ED8-FD330979BCEA}" destId="{EA81ED6A-A7EA-4137-A3DC-D16E79F1B9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9FC193-7A05-4631-B681-B56EAB543D3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857B86A-DEC1-407C-A1BB-5BF9ACCBCA6A}">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Công dụng</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CA7BF9B-8199-4683-AD57-CB0086659013}" type="parTrans" cxnId="{B12F0503-977A-4B5D-8CB7-420B041FF863}">
      <dgm:prSet/>
      <dgm:spPr/>
      <dgm:t>
        <a:bodyPr/>
        <a:lstStyle/>
        <a:p>
          <a:endParaRPr lang="en-US"/>
        </a:p>
      </dgm:t>
    </dgm:pt>
    <dgm:pt modelId="{F087F24E-A7D7-4DCE-B2A7-9B941289621A}" type="sibTrans" cxnId="{B12F0503-977A-4B5D-8CB7-420B041FF863}">
      <dgm:prSet/>
      <dgm:spPr/>
      <dgm:t>
        <a:bodyPr/>
        <a:lstStyle/>
        <a:p>
          <a:endParaRPr lang="en-US"/>
        </a:p>
      </dgm:t>
    </dgm:pt>
    <dgm:pt modelId="{4C8BFA56-3F75-4CAD-90A3-2F214D699322}">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Khuếch đại</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9A6E3B20-A734-4412-84CF-0134D93D4B28}" type="parTrans" cxnId="{4CD5FCDD-1F8A-43A3-BD77-CBE3B3864C41}">
      <dgm:prSet/>
      <dgm:spPr/>
      <dgm:t>
        <a:bodyPr/>
        <a:lstStyle/>
        <a:p>
          <a:endParaRPr lang="en-US"/>
        </a:p>
      </dgm:t>
    </dgm:pt>
    <dgm:pt modelId="{7B50916F-B8BA-427F-B9F0-A301E54D7FB3}" type="sibTrans" cxnId="{4CD5FCDD-1F8A-43A3-BD77-CBE3B3864C41}">
      <dgm:prSet/>
      <dgm:spPr/>
      <dgm:t>
        <a:bodyPr/>
        <a:lstStyle/>
        <a:p>
          <a:endParaRPr lang="en-US"/>
        </a:p>
      </dgm:t>
    </dgm:pt>
    <dgm:pt modelId="{ABA77F75-8642-4931-8D7E-BE6C6DB9940D}">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Cấu tạo</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CF9AE1B-B22B-4F91-BFD8-DDBBF762F128}" type="parTrans" cxnId="{D959B3EA-A66A-4B40-901C-93ECD4985A93}">
      <dgm:prSet/>
      <dgm:spPr/>
      <dgm:t>
        <a:bodyPr/>
        <a:lstStyle/>
        <a:p>
          <a:endParaRPr lang="en-US"/>
        </a:p>
      </dgm:t>
    </dgm:pt>
    <dgm:pt modelId="{1A095211-ADB0-42CA-9F24-F1BC942872F3}" type="sibTrans" cxnId="{D959B3EA-A66A-4B40-901C-93ECD4985A93}">
      <dgm:prSet/>
      <dgm:spPr/>
      <dgm:t>
        <a:bodyPr/>
        <a:lstStyle/>
        <a:p>
          <a:endParaRPr lang="en-US"/>
        </a:p>
      </dgm:t>
    </dgm:pt>
    <dgm:pt modelId="{611C3B18-07F8-4A66-9682-97E24AEF6014}">
      <dgm:prSet phldrT="[Text]"/>
      <dgm:spPr/>
      <dgm:t>
        <a:bodyPr/>
        <a:lstStyle/>
        <a:p>
          <a:pPr>
            <a:buFont typeface="Wingdings" panose="05000000000000000000" pitchFamily="2" charset="2"/>
            <a:buChar char=""/>
          </a:pPr>
          <a:r>
            <a:rPr lang="en-US" smtClean="0">
              <a:latin typeface="Tahoma" panose="020B0604030504040204" pitchFamily="34" charset="0"/>
              <a:ea typeface="Tahoma" panose="020B0604030504040204" pitchFamily="34" charset="0"/>
              <a:cs typeface="Tahoma" panose="020B0604030504040204" pitchFamily="34" charset="0"/>
            </a:rPr>
            <a:t>Hai lớp bán dẫn điện ghép lại với nhau (P, N)</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5940BF2D-F08A-4150-9A86-173D9242DE8C}" type="parTrans" cxnId="{D5D61B4C-1312-427C-BDCC-013237D8A488}">
      <dgm:prSet/>
      <dgm:spPr/>
      <dgm:t>
        <a:bodyPr/>
        <a:lstStyle/>
        <a:p>
          <a:endParaRPr lang="en-US"/>
        </a:p>
      </dgm:t>
    </dgm:pt>
    <dgm:pt modelId="{477660C6-2B6D-4FB8-B9A3-D555E2082C2A}" type="sibTrans" cxnId="{D5D61B4C-1312-427C-BDCC-013237D8A488}">
      <dgm:prSet/>
      <dgm:spPr/>
      <dgm:t>
        <a:bodyPr/>
        <a:lstStyle/>
        <a:p>
          <a:endParaRPr lang="en-US"/>
        </a:p>
      </dgm:t>
    </dgm:pt>
    <dgm:pt modelId="{DA5DFAD8-E443-4F53-9341-A0903BBBD378}">
      <dgm:prSet phldrT="[Text]"/>
      <dgm:spPr/>
      <dgm:t>
        <a:bodyPr/>
        <a:lstStyle/>
        <a:p>
          <a:r>
            <a:rPr lang="en-US" b="1" smtClean="0">
              <a:solidFill>
                <a:schemeClr val="tx1"/>
              </a:solidFill>
              <a:latin typeface="Tahoma" panose="020B0604030504040204" pitchFamily="34" charset="0"/>
              <a:ea typeface="Tahoma" panose="020B0604030504040204" pitchFamily="34" charset="0"/>
              <a:cs typeface="Tahoma" panose="020B0604030504040204" pitchFamily="34" charset="0"/>
            </a:rPr>
            <a:t>Phân loại</a:t>
          </a:r>
          <a:endParaRPr lang="en-US"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6012B3B-01B0-4E7C-A363-0177B95D3DD8}" type="parTrans" cxnId="{0073D4C3-F488-4F79-B637-186FAECF6BAD}">
      <dgm:prSet/>
      <dgm:spPr/>
      <dgm:t>
        <a:bodyPr/>
        <a:lstStyle/>
        <a:p>
          <a:endParaRPr lang="en-US"/>
        </a:p>
      </dgm:t>
    </dgm:pt>
    <dgm:pt modelId="{76D9F54E-47B3-4FE0-B465-AD673964072E}" type="sibTrans" cxnId="{0073D4C3-F488-4F79-B637-186FAECF6BAD}">
      <dgm:prSet/>
      <dgm:spPr/>
      <dgm:t>
        <a:bodyPr/>
        <a:lstStyle/>
        <a:p>
          <a:endParaRPr lang="en-US"/>
        </a:p>
      </dgm:t>
    </dgm:pt>
    <dgm:pt modelId="{6EE89B4E-BAED-4A90-B29D-70AF11256801}">
      <dgm:prSet phldrT="[Text]"/>
      <dgm:spPr/>
      <dgm:t>
        <a:bodyPr/>
        <a:lstStyle/>
        <a:p>
          <a:pPr algn="just">
            <a:buFont typeface="Wingdings" panose="05000000000000000000" pitchFamily="2" charset="2"/>
            <a:buChar char=""/>
          </a:pPr>
          <a:r>
            <a:rPr lang="vi-VN" smtClean="0">
              <a:latin typeface="Tahoma" panose="020B0604030504040204" pitchFamily="34" charset="0"/>
              <a:ea typeface="Tahoma" panose="020B0604030504040204" pitchFamily="34" charset="0"/>
              <a:cs typeface="Tahoma" panose="020B0604030504040204" pitchFamily="34" charset="0"/>
            </a:rPr>
            <a:t>Transistor được chia ra làm 2 loại là </a:t>
          </a:r>
          <a:r>
            <a:rPr lang="en-US" smtClean="0">
              <a:latin typeface="Tahoma" panose="020B0604030504040204" pitchFamily="34" charset="0"/>
              <a:ea typeface="Tahoma" panose="020B0604030504040204" pitchFamily="34" charset="0"/>
              <a:cs typeface="Tahoma" panose="020B0604030504040204" pitchFamily="34" charset="0"/>
            </a:rPr>
            <a:t>PNP (ký hiệu A,B)</a:t>
          </a:r>
          <a:r>
            <a:rPr lang="vi-VN" smtClean="0">
              <a:latin typeface="Tahoma" panose="020B0604030504040204" pitchFamily="34" charset="0"/>
              <a:ea typeface="Tahoma" panose="020B0604030504040204" pitchFamily="34" charset="0"/>
              <a:cs typeface="Tahoma" panose="020B0604030504040204" pitchFamily="34" charset="0"/>
            </a:rPr>
            <a:t> và </a:t>
          </a:r>
          <a:r>
            <a:rPr lang="en-US" smtClean="0">
              <a:latin typeface="Tahoma" panose="020B0604030504040204" pitchFamily="34" charset="0"/>
              <a:ea typeface="Tahoma" panose="020B0604030504040204" pitchFamily="34" charset="0"/>
              <a:cs typeface="Tahoma" panose="020B0604030504040204" pitchFamily="34" charset="0"/>
            </a:rPr>
            <a:t>NPN (C,D)</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9BF20C7-31E5-452B-8EA2-17224A13C7FB}" type="parTrans" cxnId="{CA949A5F-9945-4C59-A233-D70AFFF70BDA}">
      <dgm:prSet/>
      <dgm:spPr/>
      <dgm:t>
        <a:bodyPr/>
        <a:lstStyle/>
        <a:p>
          <a:endParaRPr lang="en-US"/>
        </a:p>
      </dgm:t>
    </dgm:pt>
    <dgm:pt modelId="{E71503C3-CFB7-4144-AD9F-7A42A87A3A6B}" type="sibTrans" cxnId="{CA949A5F-9945-4C59-A233-D70AFFF70BDA}">
      <dgm:prSet/>
      <dgm:spPr/>
      <dgm:t>
        <a:bodyPr/>
        <a:lstStyle/>
        <a:p>
          <a:endParaRPr lang="en-US"/>
        </a:p>
      </dgm:t>
    </dgm:pt>
    <dgm:pt modelId="{3C22C756-5219-41A4-94B9-494ED1BF1F39}">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Khóa điện tử (đóng/ngắt mạch)</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AF90C767-84FE-48F6-ADC6-C0772A9DA4FA}" type="parTrans" cxnId="{C82A964F-FEB9-4E98-8551-411BA95C0B53}">
      <dgm:prSet/>
      <dgm:spPr/>
      <dgm:t>
        <a:bodyPr/>
        <a:lstStyle/>
        <a:p>
          <a:endParaRPr lang="en-US"/>
        </a:p>
      </dgm:t>
    </dgm:pt>
    <dgm:pt modelId="{651F549F-1355-462B-A83C-7FBDA3A3FB9E}" type="sibTrans" cxnId="{C82A964F-FEB9-4E98-8551-411BA95C0B53}">
      <dgm:prSet/>
      <dgm:spPr/>
      <dgm:t>
        <a:bodyPr/>
        <a:lstStyle/>
        <a:p>
          <a:endParaRPr lang="en-US"/>
        </a:p>
      </dgm:t>
    </dgm:pt>
    <dgm:pt modelId="{E237D03F-AD18-42CC-AFB2-DB01504784AA}">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Điều chỉnh điện áp</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F87C624-A67F-43DC-A5AA-3D4D1F8A158F}" type="parTrans" cxnId="{DFF8F32F-56B0-4DEE-8682-5E1BCE7D2383}">
      <dgm:prSet/>
      <dgm:spPr/>
      <dgm:t>
        <a:bodyPr/>
        <a:lstStyle/>
        <a:p>
          <a:endParaRPr lang="en-US"/>
        </a:p>
      </dgm:t>
    </dgm:pt>
    <dgm:pt modelId="{32C92625-F238-4166-8E54-BEFBC498952F}" type="sibTrans" cxnId="{DFF8F32F-56B0-4DEE-8682-5E1BCE7D2383}">
      <dgm:prSet/>
      <dgm:spPr/>
      <dgm:t>
        <a:bodyPr/>
        <a:lstStyle/>
        <a:p>
          <a:endParaRPr lang="en-US"/>
        </a:p>
      </dgm:t>
    </dgm:pt>
    <dgm:pt modelId="{980F536D-DE8A-4322-A089-FD2B8D777222}">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Tạo dao động</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E0EC9677-09AA-4C79-B18A-47D22216DCF6}" type="parTrans" cxnId="{D6EBF199-7B2E-4F5B-8CE4-D9C9728272AB}">
      <dgm:prSet/>
      <dgm:spPr/>
      <dgm:t>
        <a:bodyPr/>
        <a:lstStyle/>
        <a:p>
          <a:endParaRPr lang="en-US"/>
        </a:p>
      </dgm:t>
    </dgm:pt>
    <dgm:pt modelId="{E6202C47-DE68-4FC0-9E83-A6C4553C46CF}" type="sibTrans" cxnId="{D6EBF199-7B2E-4F5B-8CE4-D9C9728272AB}">
      <dgm:prSet/>
      <dgm:spPr/>
      <dgm:t>
        <a:bodyPr/>
        <a:lstStyle/>
        <a:p>
          <a:endParaRPr lang="en-US"/>
        </a:p>
      </dgm:t>
    </dgm:pt>
    <dgm:pt modelId="{5AC8F84F-83D1-4E5B-BF74-3AA1B3354000}">
      <dgm:prSet phldrT="[Text]"/>
      <dgm:spPr/>
      <dgm:t>
        <a:bodyPr/>
        <a:lstStyle/>
        <a:p>
          <a:pPr>
            <a:buFont typeface="Wingdings" panose="05000000000000000000" pitchFamily="2" charset="2"/>
            <a:buNone/>
          </a:pPr>
          <a:r>
            <a:rPr lang="en-US" smtClean="0">
              <a:latin typeface="Tahoma" panose="020B0604030504040204" pitchFamily="34" charset="0"/>
              <a:ea typeface="Tahoma" panose="020B0604030504040204" pitchFamily="34" charset="0"/>
              <a:cs typeface="Tahoma" panose="020B0604030504040204" pitchFamily="34" charset="0"/>
            </a:rPr>
            <a:t>Điều khiển tín hiệu</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90129BA8-C9D8-44E4-A533-DE4DFB8165FF}" type="parTrans" cxnId="{373709D4-7A4F-4B09-85E5-5D9ACF6D4715}">
      <dgm:prSet/>
      <dgm:spPr/>
      <dgm:t>
        <a:bodyPr/>
        <a:lstStyle/>
        <a:p>
          <a:endParaRPr lang="en-US"/>
        </a:p>
      </dgm:t>
    </dgm:pt>
    <dgm:pt modelId="{FB7A392F-46F9-48FD-82F7-3699CEC6CBF6}" type="sibTrans" cxnId="{373709D4-7A4F-4B09-85E5-5D9ACF6D4715}">
      <dgm:prSet/>
      <dgm:spPr/>
      <dgm:t>
        <a:bodyPr/>
        <a:lstStyle/>
        <a:p>
          <a:endParaRPr lang="en-US"/>
        </a:p>
      </dgm:t>
    </dgm:pt>
    <dgm:pt modelId="{DE3F77CF-6A8C-4783-A2CE-00E88C4199CB}" type="pres">
      <dgm:prSet presAssocID="{CF9FC193-7A05-4631-B681-B56EAB543D38}" presName="Name0" presStyleCnt="0">
        <dgm:presLayoutVars>
          <dgm:dir/>
          <dgm:animLvl val="lvl"/>
          <dgm:resizeHandles val="exact"/>
        </dgm:presLayoutVars>
      </dgm:prSet>
      <dgm:spPr/>
      <dgm:t>
        <a:bodyPr/>
        <a:lstStyle/>
        <a:p>
          <a:endParaRPr lang="en-US"/>
        </a:p>
      </dgm:t>
    </dgm:pt>
    <dgm:pt modelId="{4E69B62D-7E76-4E06-9330-583771E53BDE}" type="pres">
      <dgm:prSet presAssocID="{6857B86A-DEC1-407C-A1BB-5BF9ACCBCA6A}" presName="composite" presStyleCnt="0"/>
      <dgm:spPr/>
    </dgm:pt>
    <dgm:pt modelId="{F0C1B2C7-0B23-4FE8-AB0F-5877B88532DB}" type="pres">
      <dgm:prSet presAssocID="{6857B86A-DEC1-407C-A1BB-5BF9ACCBCA6A}" presName="parTx" presStyleLbl="alignNode1" presStyleIdx="0" presStyleCnt="3">
        <dgm:presLayoutVars>
          <dgm:chMax val="0"/>
          <dgm:chPref val="0"/>
          <dgm:bulletEnabled val="1"/>
        </dgm:presLayoutVars>
      </dgm:prSet>
      <dgm:spPr/>
      <dgm:t>
        <a:bodyPr/>
        <a:lstStyle/>
        <a:p>
          <a:endParaRPr lang="en-US"/>
        </a:p>
      </dgm:t>
    </dgm:pt>
    <dgm:pt modelId="{17CA1487-CDD9-4364-92F6-A11DBDAFE16C}" type="pres">
      <dgm:prSet presAssocID="{6857B86A-DEC1-407C-A1BB-5BF9ACCBCA6A}" presName="desTx" presStyleLbl="alignAccFollowNode1" presStyleIdx="0" presStyleCnt="3">
        <dgm:presLayoutVars>
          <dgm:bulletEnabled val="1"/>
        </dgm:presLayoutVars>
      </dgm:prSet>
      <dgm:spPr/>
      <dgm:t>
        <a:bodyPr/>
        <a:lstStyle/>
        <a:p>
          <a:endParaRPr lang="en-US"/>
        </a:p>
      </dgm:t>
    </dgm:pt>
    <dgm:pt modelId="{3FA24A66-31D3-4A69-B628-8BE88627B97D}" type="pres">
      <dgm:prSet presAssocID="{F087F24E-A7D7-4DCE-B2A7-9B941289621A}" presName="space" presStyleCnt="0"/>
      <dgm:spPr/>
    </dgm:pt>
    <dgm:pt modelId="{3B158D6E-E3AA-49BB-988A-758B59ED8F3B}" type="pres">
      <dgm:prSet presAssocID="{ABA77F75-8642-4931-8D7E-BE6C6DB9940D}" presName="composite" presStyleCnt="0"/>
      <dgm:spPr/>
    </dgm:pt>
    <dgm:pt modelId="{055A5EAB-EAE0-4501-8649-31F112FF9AD5}" type="pres">
      <dgm:prSet presAssocID="{ABA77F75-8642-4931-8D7E-BE6C6DB9940D}" presName="parTx" presStyleLbl="alignNode1" presStyleIdx="1" presStyleCnt="3">
        <dgm:presLayoutVars>
          <dgm:chMax val="0"/>
          <dgm:chPref val="0"/>
          <dgm:bulletEnabled val="1"/>
        </dgm:presLayoutVars>
      </dgm:prSet>
      <dgm:spPr/>
      <dgm:t>
        <a:bodyPr/>
        <a:lstStyle/>
        <a:p>
          <a:endParaRPr lang="en-US"/>
        </a:p>
      </dgm:t>
    </dgm:pt>
    <dgm:pt modelId="{E4FD5043-5612-43C5-B6AE-CCD431549399}" type="pres">
      <dgm:prSet presAssocID="{ABA77F75-8642-4931-8D7E-BE6C6DB9940D}" presName="desTx" presStyleLbl="alignAccFollowNode1" presStyleIdx="1" presStyleCnt="3">
        <dgm:presLayoutVars>
          <dgm:bulletEnabled val="1"/>
        </dgm:presLayoutVars>
      </dgm:prSet>
      <dgm:spPr/>
      <dgm:t>
        <a:bodyPr/>
        <a:lstStyle/>
        <a:p>
          <a:endParaRPr lang="en-US"/>
        </a:p>
      </dgm:t>
    </dgm:pt>
    <dgm:pt modelId="{3E20F600-AFBC-427F-8295-F096F694BC17}" type="pres">
      <dgm:prSet presAssocID="{1A095211-ADB0-42CA-9F24-F1BC942872F3}" presName="space" presStyleCnt="0"/>
      <dgm:spPr/>
    </dgm:pt>
    <dgm:pt modelId="{173DA3A6-F783-42D4-9ED8-FD330979BCEA}" type="pres">
      <dgm:prSet presAssocID="{DA5DFAD8-E443-4F53-9341-A0903BBBD378}" presName="composite" presStyleCnt="0"/>
      <dgm:spPr/>
    </dgm:pt>
    <dgm:pt modelId="{23D06E36-F688-4B37-8BB8-73015E665B0E}" type="pres">
      <dgm:prSet presAssocID="{DA5DFAD8-E443-4F53-9341-A0903BBBD378}" presName="parTx" presStyleLbl="alignNode1" presStyleIdx="2" presStyleCnt="3">
        <dgm:presLayoutVars>
          <dgm:chMax val="0"/>
          <dgm:chPref val="0"/>
          <dgm:bulletEnabled val="1"/>
        </dgm:presLayoutVars>
      </dgm:prSet>
      <dgm:spPr/>
      <dgm:t>
        <a:bodyPr/>
        <a:lstStyle/>
        <a:p>
          <a:endParaRPr lang="en-US"/>
        </a:p>
      </dgm:t>
    </dgm:pt>
    <dgm:pt modelId="{EA81ED6A-A7EA-4137-A3DC-D16E79F1B938}" type="pres">
      <dgm:prSet presAssocID="{DA5DFAD8-E443-4F53-9341-A0903BBBD378}" presName="desTx" presStyleLbl="alignAccFollowNode1" presStyleIdx="2" presStyleCnt="3">
        <dgm:presLayoutVars>
          <dgm:bulletEnabled val="1"/>
        </dgm:presLayoutVars>
      </dgm:prSet>
      <dgm:spPr/>
      <dgm:t>
        <a:bodyPr/>
        <a:lstStyle/>
        <a:p>
          <a:endParaRPr lang="en-US"/>
        </a:p>
      </dgm:t>
    </dgm:pt>
  </dgm:ptLst>
  <dgm:cxnLst>
    <dgm:cxn modelId="{D959B3EA-A66A-4B40-901C-93ECD4985A93}" srcId="{CF9FC193-7A05-4631-B681-B56EAB543D38}" destId="{ABA77F75-8642-4931-8D7E-BE6C6DB9940D}" srcOrd="1" destOrd="0" parTransId="{FCF9AE1B-B22B-4F91-BFD8-DDBBF762F128}" sibTransId="{1A095211-ADB0-42CA-9F24-F1BC942872F3}"/>
    <dgm:cxn modelId="{4CD5FCDD-1F8A-43A3-BD77-CBE3B3864C41}" srcId="{6857B86A-DEC1-407C-A1BB-5BF9ACCBCA6A}" destId="{4C8BFA56-3F75-4CAD-90A3-2F214D699322}" srcOrd="0" destOrd="0" parTransId="{9A6E3B20-A734-4412-84CF-0134D93D4B28}" sibTransId="{7B50916F-B8BA-427F-B9F0-A301E54D7FB3}"/>
    <dgm:cxn modelId="{765D4AFC-C3A4-4F8B-A000-988DC6C44800}" type="presOf" srcId="{6EE89B4E-BAED-4A90-B29D-70AF11256801}" destId="{EA81ED6A-A7EA-4137-A3DC-D16E79F1B938}" srcOrd="0" destOrd="0" presId="urn:microsoft.com/office/officeart/2005/8/layout/hList1"/>
    <dgm:cxn modelId="{4BF1EEA1-6E89-4F91-BAE8-11038685C515}" type="presOf" srcId="{4C8BFA56-3F75-4CAD-90A3-2F214D699322}" destId="{17CA1487-CDD9-4364-92F6-A11DBDAFE16C}" srcOrd="0" destOrd="0" presId="urn:microsoft.com/office/officeart/2005/8/layout/hList1"/>
    <dgm:cxn modelId="{CA949A5F-9945-4C59-A233-D70AFFF70BDA}" srcId="{DA5DFAD8-E443-4F53-9341-A0903BBBD378}" destId="{6EE89B4E-BAED-4A90-B29D-70AF11256801}" srcOrd="0" destOrd="0" parTransId="{39BF20C7-31E5-452B-8EA2-17224A13C7FB}" sibTransId="{E71503C3-CFB7-4144-AD9F-7A42A87A3A6B}"/>
    <dgm:cxn modelId="{B12F0503-977A-4B5D-8CB7-420B041FF863}" srcId="{CF9FC193-7A05-4631-B681-B56EAB543D38}" destId="{6857B86A-DEC1-407C-A1BB-5BF9ACCBCA6A}" srcOrd="0" destOrd="0" parTransId="{8CA7BF9B-8199-4683-AD57-CB0086659013}" sibTransId="{F087F24E-A7D7-4DCE-B2A7-9B941289621A}"/>
    <dgm:cxn modelId="{4E21C5D3-FA97-4E62-8CC9-01B68E76021E}" type="presOf" srcId="{ABA77F75-8642-4931-8D7E-BE6C6DB9940D}" destId="{055A5EAB-EAE0-4501-8649-31F112FF9AD5}" srcOrd="0" destOrd="0" presId="urn:microsoft.com/office/officeart/2005/8/layout/hList1"/>
    <dgm:cxn modelId="{2A048A8A-D3E9-4D78-97F5-CDA37AB1D412}" type="presOf" srcId="{DA5DFAD8-E443-4F53-9341-A0903BBBD378}" destId="{23D06E36-F688-4B37-8BB8-73015E665B0E}" srcOrd="0" destOrd="0" presId="urn:microsoft.com/office/officeart/2005/8/layout/hList1"/>
    <dgm:cxn modelId="{DFF8F32F-56B0-4DEE-8682-5E1BCE7D2383}" srcId="{6857B86A-DEC1-407C-A1BB-5BF9ACCBCA6A}" destId="{E237D03F-AD18-42CC-AFB2-DB01504784AA}" srcOrd="2" destOrd="0" parTransId="{3F87C624-A67F-43DC-A5AA-3D4D1F8A158F}" sibTransId="{32C92625-F238-4166-8E54-BEFBC498952F}"/>
    <dgm:cxn modelId="{B1300D13-3502-4D4A-9A67-877B130C2BE4}" type="presOf" srcId="{E237D03F-AD18-42CC-AFB2-DB01504784AA}" destId="{17CA1487-CDD9-4364-92F6-A11DBDAFE16C}" srcOrd="0" destOrd="2" presId="urn:microsoft.com/office/officeart/2005/8/layout/hList1"/>
    <dgm:cxn modelId="{0073D4C3-F488-4F79-B637-186FAECF6BAD}" srcId="{CF9FC193-7A05-4631-B681-B56EAB543D38}" destId="{DA5DFAD8-E443-4F53-9341-A0903BBBD378}" srcOrd="2" destOrd="0" parTransId="{F6012B3B-01B0-4E7C-A363-0177B95D3DD8}" sibTransId="{76D9F54E-47B3-4FE0-B465-AD673964072E}"/>
    <dgm:cxn modelId="{373709D4-7A4F-4B09-85E5-5D9ACF6D4715}" srcId="{6857B86A-DEC1-407C-A1BB-5BF9ACCBCA6A}" destId="{5AC8F84F-83D1-4E5B-BF74-3AA1B3354000}" srcOrd="4" destOrd="0" parTransId="{90129BA8-C9D8-44E4-A533-DE4DFB8165FF}" sibTransId="{FB7A392F-46F9-48FD-82F7-3699CEC6CBF6}"/>
    <dgm:cxn modelId="{D6EBF199-7B2E-4F5B-8CE4-D9C9728272AB}" srcId="{6857B86A-DEC1-407C-A1BB-5BF9ACCBCA6A}" destId="{980F536D-DE8A-4322-A089-FD2B8D777222}" srcOrd="3" destOrd="0" parTransId="{E0EC9677-09AA-4C79-B18A-47D22216DCF6}" sibTransId="{E6202C47-DE68-4FC0-9E83-A6C4553C46CF}"/>
    <dgm:cxn modelId="{1955E3CB-F077-4640-9A88-48B144377C2B}" type="presOf" srcId="{3C22C756-5219-41A4-94B9-494ED1BF1F39}" destId="{17CA1487-CDD9-4364-92F6-A11DBDAFE16C}" srcOrd="0" destOrd="1" presId="urn:microsoft.com/office/officeart/2005/8/layout/hList1"/>
    <dgm:cxn modelId="{5F12E8B9-000C-441B-B9E7-99ED7A20363B}" type="presOf" srcId="{6857B86A-DEC1-407C-A1BB-5BF9ACCBCA6A}" destId="{F0C1B2C7-0B23-4FE8-AB0F-5877B88532DB}" srcOrd="0" destOrd="0" presId="urn:microsoft.com/office/officeart/2005/8/layout/hList1"/>
    <dgm:cxn modelId="{C82A964F-FEB9-4E98-8551-411BA95C0B53}" srcId="{6857B86A-DEC1-407C-A1BB-5BF9ACCBCA6A}" destId="{3C22C756-5219-41A4-94B9-494ED1BF1F39}" srcOrd="1" destOrd="0" parTransId="{AF90C767-84FE-48F6-ADC6-C0772A9DA4FA}" sibTransId="{651F549F-1355-462B-A83C-7FBDA3A3FB9E}"/>
    <dgm:cxn modelId="{B8099E91-D014-439F-9DD2-B6E2613CDD43}" type="presOf" srcId="{980F536D-DE8A-4322-A089-FD2B8D777222}" destId="{17CA1487-CDD9-4364-92F6-A11DBDAFE16C}" srcOrd="0" destOrd="3" presId="urn:microsoft.com/office/officeart/2005/8/layout/hList1"/>
    <dgm:cxn modelId="{D5D61B4C-1312-427C-BDCC-013237D8A488}" srcId="{ABA77F75-8642-4931-8D7E-BE6C6DB9940D}" destId="{611C3B18-07F8-4A66-9682-97E24AEF6014}" srcOrd="0" destOrd="0" parTransId="{5940BF2D-F08A-4150-9A86-173D9242DE8C}" sibTransId="{477660C6-2B6D-4FB8-B9A3-D555E2082C2A}"/>
    <dgm:cxn modelId="{58D887E9-04DA-4285-827F-DA6F12BD080E}" type="presOf" srcId="{611C3B18-07F8-4A66-9682-97E24AEF6014}" destId="{E4FD5043-5612-43C5-B6AE-CCD431549399}" srcOrd="0" destOrd="0" presId="urn:microsoft.com/office/officeart/2005/8/layout/hList1"/>
    <dgm:cxn modelId="{AAECF784-8F1D-4908-B93D-837F49AB8751}" type="presOf" srcId="{CF9FC193-7A05-4631-B681-B56EAB543D38}" destId="{DE3F77CF-6A8C-4783-A2CE-00E88C4199CB}" srcOrd="0" destOrd="0" presId="urn:microsoft.com/office/officeart/2005/8/layout/hList1"/>
    <dgm:cxn modelId="{2F81A1B5-9B03-4231-902B-855D253D3F27}" type="presOf" srcId="{5AC8F84F-83D1-4E5B-BF74-3AA1B3354000}" destId="{17CA1487-CDD9-4364-92F6-A11DBDAFE16C}" srcOrd="0" destOrd="4" presId="urn:microsoft.com/office/officeart/2005/8/layout/hList1"/>
    <dgm:cxn modelId="{1F4D79B9-0A03-4486-BB92-D4BA991ED70D}" type="presParOf" srcId="{DE3F77CF-6A8C-4783-A2CE-00E88C4199CB}" destId="{4E69B62D-7E76-4E06-9330-583771E53BDE}" srcOrd="0" destOrd="0" presId="urn:microsoft.com/office/officeart/2005/8/layout/hList1"/>
    <dgm:cxn modelId="{EFFE150E-7CB3-4A38-AC57-820444F8E7BA}" type="presParOf" srcId="{4E69B62D-7E76-4E06-9330-583771E53BDE}" destId="{F0C1B2C7-0B23-4FE8-AB0F-5877B88532DB}" srcOrd="0" destOrd="0" presId="urn:microsoft.com/office/officeart/2005/8/layout/hList1"/>
    <dgm:cxn modelId="{332F5817-5A55-4FC1-BA35-DBB23A0AD13C}" type="presParOf" srcId="{4E69B62D-7E76-4E06-9330-583771E53BDE}" destId="{17CA1487-CDD9-4364-92F6-A11DBDAFE16C}" srcOrd="1" destOrd="0" presId="urn:microsoft.com/office/officeart/2005/8/layout/hList1"/>
    <dgm:cxn modelId="{697E9D8E-F51C-4123-B62B-291815C4E7C1}" type="presParOf" srcId="{DE3F77CF-6A8C-4783-A2CE-00E88C4199CB}" destId="{3FA24A66-31D3-4A69-B628-8BE88627B97D}" srcOrd="1" destOrd="0" presId="urn:microsoft.com/office/officeart/2005/8/layout/hList1"/>
    <dgm:cxn modelId="{A09CCE6C-77C7-4B5A-B9DA-7E705F8B286E}" type="presParOf" srcId="{DE3F77CF-6A8C-4783-A2CE-00E88C4199CB}" destId="{3B158D6E-E3AA-49BB-988A-758B59ED8F3B}" srcOrd="2" destOrd="0" presId="urn:microsoft.com/office/officeart/2005/8/layout/hList1"/>
    <dgm:cxn modelId="{817F5423-5421-4F7E-968E-B3D3A624058B}" type="presParOf" srcId="{3B158D6E-E3AA-49BB-988A-758B59ED8F3B}" destId="{055A5EAB-EAE0-4501-8649-31F112FF9AD5}" srcOrd="0" destOrd="0" presId="urn:microsoft.com/office/officeart/2005/8/layout/hList1"/>
    <dgm:cxn modelId="{63113D3E-83F3-4A52-BAD6-246138FEC15C}" type="presParOf" srcId="{3B158D6E-E3AA-49BB-988A-758B59ED8F3B}" destId="{E4FD5043-5612-43C5-B6AE-CCD431549399}" srcOrd="1" destOrd="0" presId="urn:microsoft.com/office/officeart/2005/8/layout/hList1"/>
    <dgm:cxn modelId="{6DF49720-E4F0-4625-B768-1FADCBFE92E0}" type="presParOf" srcId="{DE3F77CF-6A8C-4783-A2CE-00E88C4199CB}" destId="{3E20F600-AFBC-427F-8295-F096F694BC17}" srcOrd="3" destOrd="0" presId="urn:microsoft.com/office/officeart/2005/8/layout/hList1"/>
    <dgm:cxn modelId="{C0F7FF12-72ED-4C65-8A42-67FCEE3903CF}" type="presParOf" srcId="{DE3F77CF-6A8C-4783-A2CE-00E88C4199CB}" destId="{173DA3A6-F783-42D4-9ED8-FD330979BCEA}" srcOrd="4" destOrd="0" presId="urn:microsoft.com/office/officeart/2005/8/layout/hList1"/>
    <dgm:cxn modelId="{67AEDA95-4E81-49EB-9136-C42824BC288A}" type="presParOf" srcId="{173DA3A6-F783-42D4-9ED8-FD330979BCEA}" destId="{23D06E36-F688-4B37-8BB8-73015E665B0E}" srcOrd="0" destOrd="0" presId="urn:microsoft.com/office/officeart/2005/8/layout/hList1"/>
    <dgm:cxn modelId="{190091E1-69E5-482F-89E9-B5A6338D6BCD}" type="presParOf" srcId="{173DA3A6-F783-42D4-9ED8-FD330979BCEA}" destId="{EA81ED6A-A7EA-4137-A3DC-D16E79F1B9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9694A-6C63-4B23-90F6-4F208C00D399}">
      <dsp:nvSpPr>
        <dsp:cNvPr id="0" name=""/>
        <dsp:cNvSpPr/>
      </dsp:nvSpPr>
      <dsp:spPr>
        <a:xfrm rot="5400000">
          <a:off x="7302219" y="-2677792"/>
          <a:ext cx="388066" cy="5841272"/>
        </a:xfrm>
        <a:prstGeom prst="round2SameRect">
          <a:avLst/>
        </a:prstGeom>
        <a:solidFill>
          <a:srgbClr val="00B050">
            <a:alpha val="90000"/>
          </a:srgb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Chức năng, nhiệm vụ</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5616" y="67755"/>
        <a:ext cx="5822328" cy="350178"/>
      </dsp:txXfrm>
    </dsp:sp>
    <dsp:sp modelId="{3230722F-B757-4673-BD2F-9D4BAB5CEE8D}">
      <dsp:nvSpPr>
        <dsp:cNvPr id="0" name=""/>
        <dsp:cNvSpPr/>
      </dsp:nvSpPr>
      <dsp:spPr>
        <a:xfrm>
          <a:off x="2326" y="302"/>
          <a:ext cx="4573289" cy="485083"/>
        </a:xfrm>
        <a:prstGeom prst="roundRect">
          <a:avLst/>
        </a:prstGeom>
        <a:solidFill>
          <a:srgbClr val="00B050"/>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vi-VN" sz="2400" kern="1200" smtClean="0">
              <a:latin typeface="Tahoma" panose="020B0604030504040204" pitchFamily="34" charset="0"/>
              <a:ea typeface="Tahoma" panose="020B0604030504040204" pitchFamily="34" charset="0"/>
              <a:cs typeface="Tahoma" panose="020B0604030504040204" pitchFamily="34" charset="0"/>
            </a:rPr>
            <a:t>Sơ</a:t>
          </a:r>
          <a:r>
            <a:rPr lang="en-US" sz="2400" kern="1200" smtClean="0">
              <a:latin typeface="Tahoma" panose="020B0604030504040204" pitchFamily="34" charset="0"/>
              <a:ea typeface="Tahoma" panose="020B0604030504040204" pitchFamily="34" charset="0"/>
              <a:cs typeface="Tahoma" panose="020B0604030504040204" pitchFamily="34" charset="0"/>
            </a:rPr>
            <a:t> lược linh kiện điện tử</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23982"/>
        <a:ext cx="4525929" cy="437723"/>
      </dsp:txXfrm>
    </dsp:sp>
    <dsp:sp modelId="{50337C7F-B7AE-4864-AD55-3C44E38AD033}">
      <dsp:nvSpPr>
        <dsp:cNvPr id="0" name=""/>
        <dsp:cNvSpPr/>
      </dsp:nvSpPr>
      <dsp:spPr>
        <a:xfrm rot="5400000">
          <a:off x="7300938" y="-2168455"/>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Orcad</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577092"/>
        <a:ext cx="5822328" cy="350178"/>
      </dsp:txXfrm>
    </dsp:sp>
    <dsp:sp modelId="{0E1F3EF9-B36C-44D2-82BA-B060A96D1007}">
      <dsp:nvSpPr>
        <dsp:cNvPr id="0" name=""/>
        <dsp:cNvSpPr/>
      </dsp:nvSpPr>
      <dsp:spPr>
        <a:xfrm>
          <a:off x="2326" y="509639"/>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Thiết kế sơ đồ mạch</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533319"/>
        <a:ext cx="4524648" cy="437723"/>
      </dsp:txXfrm>
    </dsp:sp>
    <dsp:sp modelId="{DB89E42B-B6F5-4B6C-A74D-013CA8A02D71}">
      <dsp:nvSpPr>
        <dsp:cNvPr id="0" name=""/>
        <dsp:cNvSpPr/>
      </dsp:nvSpPr>
      <dsp:spPr>
        <a:xfrm rot="5400000">
          <a:off x="7300938" y="-1659117"/>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Proteus</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1086430"/>
        <a:ext cx="5822328" cy="350178"/>
      </dsp:txXfrm>
    </dsp:sp>
    <dsp:sp modelId="{DDAC1B1A-750F-4438-9CA1-7370AB51FDC5}">
      <dsp:nvSpPr>
        <dsp:cNvPr id="0" name=""/>
        <dsp:cNvSpPr/>
      </dsp:nvSpPr>
      <dsp:spPr>
        <a:xfrm>
          <a:off x="2326" y="1018977"/>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Mô phỏng nguyên lý</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1042657"/>
        <a:ext cx="4524648" cy="437723"/>
      </dsp:txXfrm>
    </dsp:sp>
    <dsp:sp modelId="{329ECF1A-78BE-41CB-B252-8011825B67CD}">
      <dsp:nvSpPr>
        <dsp:cNvPr id="0" name=""/>
        <dsp:cNvSpPr/>
      </dsp:nvSpPr>
      <dsp:spPr>
        <a:xfrm rot="5400000">
          <a:off x="7300938" y="-1149780"/>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Sơ đồ chân, nhiệm vụ</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1595767"/>
        <a:ext cx="5822328" cy="350178"/>
      </dsp:txXfrm>
    </dsp:sp>
    <dsp:sp modelId="{8A3FE5E4-2689-4041-B2C5-C63BC276A3EF}">
      <dsp:nvSpPr>
        <dsp:cNvPr id="0" name=""/>
        <dsp:cNvSpPr/>
      </dsp:nvSpPr>
      <dsp:spPr>
        <a:xfrm>
          <a:off x="2326" y="1528314"/>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Tổng quan Arduino Uno R3</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1551994"/>
        <a:ext cx="4524648" cy="437723"/>
      </dsp:txXfrm>
    </dsp:sp>
    <dsp:sp modelId="{A66EBD3D-E7C5-421C-B8B5-728648057DDC}">
      <dsp:nvSpPr>
        <dsp:cNvPr id="0" name=""/>
        <dsp:cNvSpPr/>
      </dsp:nvSpPr>
      <dsp:spPr>
        <a:xfrm rot="5400000">
          <a:off x="7300938" y="-640443"/>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Lập trình căn bản</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2105104"/>
        <a:ext cx="5822328" cy="350178"/>
      </dsp:txXfrm>
    </dsp:sp>
    <dsp:sp modelId="{1C763A21-352A-41D1-A2E2-E305DABA275D}">
      <dsp:nvSpPr>
        <dsp:cNvPr id="0" name=""/>
        <dsp:cNvSpPr/>
      </dsp:nvSpPr>
      <dsp:spPr>
        <a:xfrm>
          <a:off x="2326" y="2037651"/>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Lập trình C cho Arduino</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2061331"/>
        <a:ext cx="4524648" cy="437723"/>
      </dsp:txXfrm>
    </dsp:sp>
    <dsp:sp modelId="{95E0557D-F0A1-4F38-8083-55DE7503164F}">
      <dsp:nvSpPr>
        <dsp:cNvPr id="0" name=""/>
        <dsp:cNvSpPr/>
      </dsp:nvSpPr>
      <dsp:spPr>
        <a:xfrm rot="5400000">
          <a:off x="7300938" y="-131105"/>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Apps Invention</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2614442"/>
        <a:ext cx="5822328" cy="350178"/>
      </dsp:txXfrm>
    </dsp:sp>
    <dsp:sp modelId="{B9324B26-5FF5-4FF7-9073-66103CBE8481}">
      <dsp:nvSpPr>
        <dsp:cNvPr id="0" name=""/>
        <dsp:cNvSpPr/>
      </dsp:nvSpPr>
      <dsp:spPr>
        <a:xfrm>
          <a:off x="2326" y="2546988"/>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Lập trình Android với Arduino</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2570668"/>
        <a:ext cx="4524648" cy="437723"/>
      </dsp:txXfrm>
    </dsp:sp>
    <dsp:sp modelId="{6160EC9B-47C1-4BB8-A681-9779ED8D8B47}">
      <dsp:nvSpPr>
        <dsp:cNvPr id="0" name=""/>
        <dsp:cNvSpPr/>
      </dsp:nvSpPr>
      <dsp:spPr>
        <a:xfrm rot="5400000">
          <a:off x="7300938" y="378231"/>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Comport vs Microsoft Visual Studio</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3123778"/>
        <a:ext cx="5822328" cy="350178"/>
      </dsp:txXfrm>
    </dsp:sp>
    <dsp:sp modelId="{2D5DF400-45B7-4B2E-A854-71621F6016C6}">
      <dsp:nvSpPr>
        <dsp:cNvPr id="0" name=""/>
        <dsp:cNvSpPr/>
      </dsp:nvSpPr>
      <dsp:spPr>
        <a:xfrm>
          <a:off x="2326" y="3056326"/>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Lập trình giao diện</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3080006"/>
        <a:ext cx="4524648" cy="437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1B2C7-0B23-4FE8-AB0F-5877B88532DB}">
      <dsp:nvSpPr>
        <dsp:cNvPr id="0" name=""/>
        <dsp:cNvSpPr/>
      </dsp:nvSpPr>
      <dsp:spPr>
        <a:xfrm>
          <a:off x="3535" y="211987"/>
          <a:ext cx="3447370" cy="633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Công dụng</a:t>
          </a:r>
          <a:endParaRPr lang="en-US" sz="22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535" y="211987"/>
        <a:ext cx="3447370" cy="633600"/>
      </dsp:txXfrm>
    </dsp:sp>
    <dsp:sp modelId="{17CA1487-CDD9-4364-92F6-A11DBDAFE16C}">
      <dsp:nvSpPr>
        <dsp:cNvPr id="0" name=""/>
        <dsp:cNvSpPr/>
      </dsp:nvSpPr>
      <dsp:spPr>
        <a:xfrm>
          <a:off x="3535" y="845587"/>
          <a:ext cx="3447370" cy="343468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Font typeface="Wingdings" panose="05000000000000000000" pitchFamily="2" charset="2"/>
            <a:buChar char="••"/>
          </a:pPr>
          <a:r>
            <a:rPr lang="en-US" sz="2200" kern="1200" smtClean="0">
              <a:latin typeface="Tahoma" panose="020B0604030504040204" pitchFamily="34" charset="0"/>
              <a:ea typeface="Tahoma" panose="020B0604030504040204" pitchFamily="34" charset="0"/>
              <a:cs typeface="Tahoma" panose="020B0604030504040204" pitchFamily="34" charset="0"/>
            </a:rPr>
            <a:t>Hạn chế hoặc điều chỉnh dòng điện.</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977900">
            <a:lnSpc>
              <a:spcPct val="90000"/>
            </a:lnSpc>
            <a:spcBef>
              <a:spcPct val="0"/>
            </a:spcBef>
            <a:spcAft>
              <a:spcPct val="15000"/>
            </a:spcAft>
            <a:buFont typeface="Wingdings" panose="05000000000000000000" pitchFamily="2" charset="2"/>
            <a:buChar char="••"/>
          </a:pPr>
          <a:r>
            <a:rPr lang="en-US" sz="2200" kern="1200" smtClean="0">
              <a:latin typeface="Tahoma" panose="020B0604030504040204" pitchFamily="34" charset="0"/>
              <a:ea typeface="Tahoma" panose="020B0604030504040204" pitchFamily="34" charset="0"/>
              <a:cs typeface="Tahoma" panose="020B0604030504040204" pitchFamily="34" charset="0"/>
            </a:rPr>
            <a:t>Phân chia điện áp trong mạch điện</a:t>
          </a:r>
          <a:endParaRPr lang="en-US" sz="2200" kern="1200" dirty="0">
            <a:latin typeface="Tahoma" panose="020B0604030504040204" pitchFamily="34" charset="0"/>
            <a:ea typeface="Tahoma" panose="020B0604030504040204" pitchFamily="34" charset="0"/>
            <a:cs typeface="Tahoma" panose="020B0604030504040204" pitchFamily="34" charset="0"/>
          </a:endParaRPr>
        </a:p>
      </dsp:txBody>
      <dsp:txXfrm>
        <a:off x="3535" y="845587"/>
        <a:ext cx="3447370" cy="3434681"/>
      </dsp:txXfrm>
    </dsp:sp>
    <dsp:sp modelId="{055A5EAB-EAE0-4501-8649-31F112FF9AD5}">
      <dsp:nvSpPr>
        <dsp:cNvPr id="0" name=""/>
        <dsp:cNvSpPr/>
      </dsp:nvSpPr>
      <dsp:spPr>
        <a:xfrm>
          <a:off x="3933537" y="211987"/>
          <a:ext cx="3447370" cy="633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Cấu tạo</a:t>
          </a:r>
          <a:endParaRPr lang="en-US" sz="22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933537" y="211987"/>
        <a:ext cx="3447370" cy="633600"/>
      </dsp:txXfrm>
    </dsp:sp>
    <dsp:sp modelId="{E4FD5043-5612-43C5-B6AE-CCD431549399}">
      <dsp:nvSpPr>
        <dsp:cNvPr id="0" name=""/>
        <dsp:cNvSpPr/>
      </dsp:nvSpPr>
      <dsp:spPr>
        <a:xfrm>
          <a:off x="3933537" y="845587"/>
          <a:ext cx="3447370" cy="343468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Font typeface="Wingdings" panose="05000000000000000000" pitchFamily="2" charset="2"/>
            <a:buChar char="••"/>
          </a:pPr>
          <a:r>
            <a:rPr lang="en-US" sz="2200" kern="1200" smtClean="0">
              <a:latin typeface="Tahoma" panose="020B0604030504040204" pitchFamily="34" charset="0"/>
              <a:ea typeface="Tahoma" panose="020B0604030504040204" pitchFamily="34" charset="0"/>
              <a:cs typeface="Tahoma" panose="020B0604030504040204" pitchFamily="34" charset="0"/>
            </a:rPr>
            <a:t>Dùng kim loại có trở suất cao hoặc phun lớp than lên trên bề mặt lõi sứ</a:t>
          </a:r>
          <a:endParaRPr lang="en-US" sz="2200" kern="1200" dirty="0">
            <a:latin typeface="Tahoma" panose="020B0604030504040204" pitchFamily="34" charset="0"/>
            <a:ea typeface="Tahoma" panose="020B0604030504040204" pitchFamily="34" charset="0"/>
            <a:cs typeface="Tahoma" panose="020B0604030504040204" pitchFamily="34" charset="0"/>
          </a:endParaRPr>
        </a:p>
      </dsp:txBody>
      <dsp:txXfrm>
        <a:off x="3933537" y="845587"/>
        <a:ext cx="3447370" cy="3434681"/>
      </dsp:txXfrm>
    </dsp:sp>
    <dsp:sp modelId="{23D06E36-F688-4B37-8BB8-73015E665B0E}">
      <dsp:nvSpPr>
        <dsp:cNvPr id="0" name=""/>
        <dsp:cNvSpPr/>
      </dsp:nvSpPr>
      <dsp:spPr>
        <a:xfrm>
          <a:off x="7863539" y="211987"/>
          <a:ext cx="3447370" cy="633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Phân loại</a:t>
          </a:r>
          <a:endParaRPr lang="en-US" sz="22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7863539" y="211987"/>
        <a:ext cx="3447370" cy="633600"/>
      </dsp:txXfrm>
    </dsp:sp>
    <dsp:sp modelId="{EA81ED6A-A7EA-4137-A3DC-D16E79F1B938}">
      <dsp:nvSpPr>
        <dsp:cNvPr id="0" name=""/>
        <dsp:cNvSpPr/>
      </dsp:nvSpPr>
      <dsp:spPr>
        <a:xfrm>
          <a:off x="7863539" y="845587"/>
          <a:ext cx="3447370" cy="343468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just" defTabSz="977900">
            <a:lnSpc>
              <a:spcPct val="90000"/>
            </a:lnSpc>
            <a:spcBef>
              <a:spcPct val="0"/>
            </a:spcBef>
            <a:spcAft>
              <a:spcPct val="15000"/>
            </a:spcAft>
            <a:buFont typeface="Wingdings" panose="05000000000000000000" pitchFamily="2" charset="2"/>
            <a:buChar char="••"/>
          </a:pPr>
          <a:r>
            <a:rPr lang="en-US" sz="2200" kern="1200" smtClean="0">
              <a:latin typeface="Tahoma" panose="020B0604030504040204" pitchFamily="34" charset="0"/>
              <a:ea typeface="Tahoma" panose="020B0604030504040204" pitchFamily="34" charset="0"/>
              <a:cs typeface="Tahoma" panose="020B0604030504040204" pitchFamily="34" charset="0"/>
            </a:rPr>
            <a:t>Theo công suất: Công suất nhỏ/lớn</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just" defTabSz="977900">
            <a:lnSpc>
              <a:spcPct val="90000"/>
            </a:lnSpc>
            <a:spcBef>
              <a:spcPct val="0"/>
            </a:spcBef>
            <a:spcAft>
              <a:spcPct val="15000"/>
            </a:spcAft>
            <a:buFont typeface="Wingdings" panose="05000000000000000000" pitchFamily="2" charset="2"/>
            <a:buChar char="••"/>
          </a:pPr>
          <a:r>
            <a:rPr lang="en-US" sz="2200" kern="1200" smtClean="0">
              <a:latin typeface="Tahoma" panose="020B0604030504040204" pitchFamily="34" charset="0"/>
              <a:ea typeface="Tahoma" panose="020B0604030504040204" pitchFamily="34" charset="0"/>
              <a:cs typeface="Tahoma" panose="020B0604030504040204" pitchFamily="34" charset="0"/>
            </a:rPr>
            <a:t>Trị số điện trở: Cố định hay Thay đổi (chiết áp)</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just" defTabSz="977900">
            <a:lnSpc>
              <a:spcPct val="90000"/>
            </a:lnSpc>
            <a:spcBef>
              <a:spcPct val="0"/>
            </a:spcBef>
            <a:spcAft>
              <a:spcPct val="15000"/>
            </a:spcAft>
            <a:buFont typeface="Wingdings" panose="05000000000000000000" pitchFamily="2" charset="2"/>
            <a:buChar char="••"/>
          </a:pPr>
          <a:r>
            <a:rPr lang="en-US" sz="2200" kern="1200" smtClean="0">
              <a:latin typeface="Tahoma" panose="020B0604030504040204" pitchFamily="34" charset="0"/>
              <a:ea typeface="Tahoma" panose="020B0604030504040204" pitchFamily="34" charset="0"/>
              <a:cs typeface="Tahoma" panose="020B0604030504040204" pitchFamily="34" charset="0"/>
            </a:rPr>
            <a:t>Đại lượng vật lý tác động lên điện trở: Điện trở nhiệt (thermistor), quang điện trở hay điện trở thay đổi theo điện áp (varistor)</a:t>
          </a:r>
          <a:endParaRPr lang="en-US" sz="2200" kern="1200" dirty="0">
            <a:latin typeface="Tahoma" panose="020B0604030504040204" pitchFamily="34" charset="0"/>
            <a:ea typeface="Tahoma" panose="020B0604030504040204" pitchFamily="34" charset="0"/>
            <a:cs typeface="Tahoma" panose="020B0604030504040204" pitchFamily="34" charset="0"/>
          </a:endParaRPr>
        </a:p>
      </dsp:txBody>
      <dsp:txXfrm>
        <a:off x="7863539" y="845587"/>
        <a:ext cx="3447370" cy="3434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1B2C7-0B23-4FE8-AB0F-5877B88532DB}">
      <dsp:nvSpPr>
        <dsp:cNvPr id="0" name=""/>
        <dsp:cNvSpPr/>
      </dsp:nvSpPr>
      <dsp:spPr>
        <a:xfrm>
          <a:off x="3535" y="45102"/>
          <a:ext cx="3447370"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Công dụng</a:t>
          </a:r>
          <a:endParaRPr lang="en-US" sz="26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535" y="45102"/>
        <a:ext cx="3447370" cy="748800"/>
      </dsp:txXfrm>
    </dsp:sp>
    <dsp:sp modelId="{17CA1487-CDD9-4364-92F6-A11DBDAFE16C}">
      <dsp:nvSpPr>
        <dsp:cNvPr id="0" name=""/>
        <dsp:cNvSpPr/>
      </dsp:nvSpPr>
      <dsp:spPr>
        <a:xfrm>
          <a:off x="3535" y="793902"/>
          <a:ext cx="3447370" cy="365325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Font typeface="Wingdings" panose="05000000000000000000" pitchFamily="2" charset="2"/>
            <a:buChar char="••"/>
          </a:pPr>
          <a:r>
            <a:rPr lang="en-US" sz="2600" kern="1200" smtClean="0">
              <a:latin typeface="Tahoma" panose="020B0604030504040204" pitchFamily="34" charset="0"/>
              <a:ea typeface="Tahoma" panose="020B0604030504040204" pitchFamily="34" charset="0"/>
              <a:cs typeface="Tahoma" panose="020B0604030504040204" pitchFamily="34" charset="0"/>
            </a:rPr>
            <a:t>Không cho dòng 1 chiều đi qua.</a:t>
          </a:r>
          <a:endParaRPr lang="en-US" sz="26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155700">
            <a:lnSpc>
              <a:spcPct val="90000"/>
            </a:lnSpc>
            <a:spcBef>
              <a:spcPct val="0"/>
            </a:spcBef>
            <a:spcAft>
              <a:spcPct val="15000"/>
            </a:spcAft>
            <a:buFont typeface="Wingdings" panose="05000000000000000000" pitchFamily="2" charset="2"/>
            <a:buChar char="••"/>
          </a:pPr>
          <a:r>
            <a:rPr lang="en-US" sz="2600" kern="1200" smtClean="0">
              <a:latin typeface="Tahoma" panose="020B0604030504040204" pitchFamily="34" charset="0"/>
              <a:ea typeface="Tahoma" panose="020B0604030504040204" pitchFamily="34" charset="0"/>
              <a:cs typeface="Tahoma" panose="020B0604030504040204" pitchFamily="34" charset="0"/>
            </a:rPr>
            <a:t>Cho dòng xoay chiều đi qua</a:t>
          </a:r>
          <a:endParaRPr lang="en-US" sz="26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155700">
            <a:lnSpc>
              <a:spcPct val="90000"/>
            </a:lnSpc>
            <a:spcBef>
              <a:spcPct val="0"/>
            </a:spcBef>
            <a:spcAft>
              <a:spcPct val="15000"/>
            </a:spcAft>
            <a:buFont typeface="Wingdings" panose="05000000000000000000" pitchFamily="2" charset="2"/>
            <a:buChar char="••"/>
          </a:pPr>
          <a:r>
            <a:rPr lang="en-US" sz="2600" kern="1200" smtClean="0">
              <a:latin typeface="Tahoma" panose="020B0604030504040204" pitchFamily="34" charset="0"/>
              <a:ea typeface="Tahoma" panose="020B0604030504040204" pitchFamily="34" charset="0"/>
              <a:cs typeface="Tahoma" panose="020B0604030504040204" pitchFamily="34" charset="0"/>
            </a:rPr>
            <a:t>Phối hợp với cuộn cảm tạo thành mạch dao động</a:t>
          </a:r>
          <a:endParaRPr lang="en-US" sz="2600" kern="1200" dirty="0">
            <a:latin typeface="Tahoma" panose="020B0604030504040204" pitchFamily="34" charset="0"/>
            <a:ea typeface="Tahoma" panose="020B0604030504040204" pitchFamily="34" charset="0"/>
            <a:cs typeface="Tahoma" panose="020B0604030504040204" pitchFamily="34" charset="0"/>
          </a:endParaRPr>
        </a:p>
      </dsp:txBody>
      <dsp:txXfrm>
        <a:off x="3535" y="793902"/>
        <a:ext cx="3447370" cy="3653251"/>
      </dsp:txXfrm>
    </dsp:sp>
    <dsp:sp modelId="{055A5EAB-EAE0-4501-8649-31F112FF9AD5}">
      <dsp:nvSpPr>
        <dsp:cNvPr id="0" name=""/>
        <dsp:cNvSpPr/>
      </dsp:nvSpPr>
      <dsp:spPr>
        <a:xfrm>
          <a:off x="3933537" y="45102"/>
          <a:ext cx="3447370"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Cấu tạo</a:t>
          </a:r>
          <a:endParaRPr lang="en-US" sz="26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933537" y="45102"/>
        <a:ext cx="3447370" cy="748800"/>
      </dsp:txXfrm>
    </dsp:sp>
    <dsp:sp modelId="{E4FD5043-5612-43C5-B6AE-CCD431549399}">
      <dsp:nvSpPr>
        <dsp:cNvPr id="0" name=""/>
        <dsp:cNvSpPr/>
      </dsp:nvSpPr>
      <dsp:spPr>
        <a:xfrm>
          <a:off x="3933537" y="793902"/>
          <a:ext cx="3447370" cy="365325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Font typeface="Wingdings" panose="05000000000000000000" pitchFamily="2" charset="2"/>
            <a:buChar char="••"/>
          </a:pPr>
          <a:r>
            <a:rPr lang="en-US" sz="2600" kern="1200" smtClean="0">
              <a:latin typeface="Tahoma" panose="020B0604030504040204" pitchFamily="34" charset="0"/>
              <a:ea typeface="Tahoma" panose="020B0604030504040204" pitchFamily="34" charset="0"/>
              <a:cs typeface="Tahoma" panose="020B0604030504040204" pitchFamily="34" charset="0"/>
            </a:rPr>
            <a:t>Gồm 2 hay nhiều vật liệu dẫn điện, ngăn cách nhau bởi lớp điện môi</a:t>
          </a:r>
          <a:endParaRPr lang="en-US" sz="2600" kern="1200" dirty="0">
            <a:latin typeface="Tahoma" panose="020B0604030504040204" pitchFamily="34" charset="0"/>
            <a:ea typeface="Tahoma" panose="020B0604030504040204" pitchFamily="34" charset="0"/>
            <a:cs typeface="Tahoma" panose="020B0604030504040204" pitchFamily="34" charset="0"/>
          </a:endParaRPr>
        </a:p>
      </dsp:txBody>
      <dsp:txXfrm>
        <a:off x="3933537" y="793902"/>
        <a:ext cx="3447370" cy="3653251"/>
      </dsp:txXfrm>
    </dsp:sp>
    <dsp:sp modelId="{23D06E36-F688-4B37-8BB8-73015E665B0E}">
      <dsp:nvSpPr>
        <dsp:cNvPr id="0" name=""/>
        <dsp:cNvSpPr/>
      </dsp:nvSpPr>
      <dsp:spPr>
        <a:xfrm>
          <a:off x="7863539" y="45102"/>
          <a:ext cx="3447370"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Phân loại</a:t>
          </a:r>
          <a:endParaRPr lang="en-US" sz="26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7863539" y="45102"/>
        <a:ext cx="3447370" cy="748800"/>
      </dsp:txXfrm>
    </dsp:sp>
    <dsp:sp modelId="{EA81ED6A-A7EA-4137-A3DC-D16E79F1B938}">
      <dsp:nvSpPr>
        <dsp:cNvPr id="0" name=""/>
        <dsp:cNvSpPr/>
      </dsp:nvSpPr>
      <dsp:spPr>
        <a:xfrm>
          <a:off x="7863539" y="793902"/>
          <a:ext cx="3447370" cy="365325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just" defTabSz="1155700">
            <a:lnSpc>
              <a:spcPct val="90000"/>
            </a:lnSpc>
            <a:spcBef>
              <a:spcPct val="0"/>
            </a:spcBef>
            <a:spcAft>
              <a:spcPct val="15000"/>
            </a:spcAft>
            <a:buFont typeface="Wingdings" panose="05000000000000000000" pitchFamily="2" charset="2"/>
            <a:buChar char="••"/>
          </a:pPr>
          <a:r>
            <a:rPr lang="en-US" sz="2600" kern="1200" smtClean="0">
              <a:latin typeface="Tahoma" panose="020B0604030504040204" pitchFamily="34" charset="0"/>
              <a:ea typeface="Tahoma" panose="020B0604030504040204" pitchFamily="34" charset="0"/>
              <a:cs typeface="Tahoma" panose="020B0604030504040204" pitchFamily="34" charset="0"/>
            </a:rPr>
            <a:t>Tùy theo loại vật liệu làm chất điện môi, chúng ta phân loại thành: Tụ giấy, Tụ hóa, Tụ mica, Tụ dầu, Tụ nilon, Tụ xoay.</a:t>
          </a:r>
          <a:endParaRPr lang="en-US" sz="26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just" defTabSz="1155700">
            <a:lnSpc>
              <a:spcPct val="90000"/>
            </a:lnSpc>
            <a:spcBef>
              <a:spcPct val="0"/>
            </a:spcBef>
            <a:spcAft>
              <a:spcPct val="15000"/>
            </a:spcAft>
            <a:buFont typeface="Wingdings" panose="05000000000000000000" pitchFamily="2" charset="2"/>
            <a:buChar char="••"/>
          </a:pPr>
          <a:r>
            <a:rPr lang="en-US" sz="2600" kern="1200" smtClean="0">
              <a:latin typeface="Tahoma" panose="020B0604030504040204" pitchFamily="34" charset="0"/>
              <a:ea typeface="Tahoma" panose="020B0604030504040204" pitchFamily="34" charset="0"/>
              <a:cs typeface="Tahoma" panose="020B0604030504040204" pitchFamily="34" charset="0"/>
            </a:rPr>
            <a:t>Có cực và Không phân cực</a:t>
          </a:r>
          <a:endParaRPr lang="en-US" sz="2600" kern="1200" dirty="0">
            <a:latin typeface="Tahoma" panose="020B0604030504040204" pitchFamily="34" charset="0"/>
            <a:ea typeface="Tahoma" panose="020B0604030504040204" pitchFamily="34" charset="0"/>
            <a:cs typeface="Tahoma" panose="020B0604030504040204" pitchFamily="34" charset="0"/>
          </a:endParaRPr>
        </a:p>
      </dsp:txBody>
      <dsp:txXfrm>
        <a:off x="7863539" y="793902"/>
        <a:ext cx="3447370" cy="36532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1B2C7-0B23-4FE8-AB0F-5877B88532DB}">
      <dsp:nvSpPr>
        <dsp:cNvPr id="0" name=""/>
        <dsp:cNvSpPr/>
      </dsp:nvSpPr>
      <dsp:spPr>
        <a:xfrm>
          <a:off x="3535" y="43535"/>
          <a:ext cx="3447370" cy="6912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Công dụng</a:t>
          </a:r>
          <a:endParaRPr lang="en-US" sz="24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535" y="43535"/>
        <a:ext cx="3447370" cy="691200"/>
      </dsp:txXfrm>
    </dsp:sp>
    <dsp:sp modelId="{17CA1487-CDD9-4364-92F6-A11DBDAFE16C}">
      <dsp:nvSpPr>
        <dsp:cNvPr id="0" name=""/>
        <dsp:cNvSpPr/>
      </dsp:nvSpPr>
      <dsp:spPr>
        <a:xfrm>
          <a:off x="3535" y="734735"/>
          <a:ext cx="3447370" cy="371398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Wingdings" panose="05000000000000000000" pitchFamily="2" charset="2"/>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a:t>
          </a:r>
          <a:r>
            <a:rPr lang="vi-VN" sz="2400" kern="1200" smtClean="0">
              <a:latin typeface="Tahoma" panose="020B0604030504040204" pitchFamily="34" charset="0"/>
              <a:ea typeface="Tahoma" panose="020B0604030504040204" pitchFamily="34" charset="0"/>
              <a:cs typeface="Tahoma" panose="020B0604030504040204" pitchFamily="34" charset="0"/>
            </a:rPr>
            <a:t>hặn dòng điện xoay chiều trong khi cho phép một chiều đi qua.</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066800">
            <a:lnSpc>
              <a:spcPct val="90000"/>
            </a:lnSpc>
            <a:spcBef>
              <a:spcPct val="0"/>
            </a:spcBef>
            <a:spcAft>
              <a:spcPct val="15000"/>
            </a:spcAft>
            <a:buFont typeface="Wingdings" panose="05000000000000000000" pitchFamily="2" charset="2"/>
            <a:buChar char="••"/>
          </a:pPr>
          <a:r>
            <a:rPr lang="en-US" sz="2400" kern="1200" smtClean="0">
              <a:latin typeface="Tahoma" panose="020B0604030504040204" pitchFamily="34" charset="0"/>
              <a:ea typeface="Tahoma" panose="020B0604030504040204" pitchFamily="34" charset="0"/>
              <a:cs typeface="Tahoma" panose="020B0604030504040204" pitchFamily="34" charset="0"/>
            </a:rPr>
            <a:t>Kết hợp với tụ điện và điện trở tạo thành mạch dao động</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3535" y="734735"/>
        <a:ext cx="3447370" cy="3713985"/>
      </dsp:txXfrm>
    </dsp:sp>
    <dsp:sp modelId="{055A5EAB-EAE0-4501-8649-31F112FF9AD5}">
      <dsp:nvSpPr>
        <dsp:cNvPr id="0" name=""/>
        <dsp:cNvSpPr/>
      </dsp:nvSpPr>
      <dsp:spPr>
        <a:xfrm>
          <a:off x="3933537" y="43535"/>
          <a:ext cx="3447370" cy="6912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Cấu tạo</a:t>
          </a:r>
          <a:endParaRPr lang="en-US" sz="24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933537" y="43535"/>
        <a:ext cx="3447370" cy="691200"/>
      </dsp:txXfrm>
    </dsp:sp>
    <dsp:sp modelId="{E4FD5043-5612-43C5-B6AE-CCD431549399}">
      <dsp:nvSpPr>
        <dsp:cNvPr id="0" name=""/>
        <dsp:cNvSpPr/>
      </dsp:nvSpPr>
      <dsp:spPr>
        <a:xfrm>
          <a:off x="3933537" y="734735"/>
          <a:ext cx="3447370" cy="371398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Wingdings" panose="05000000000000000000" pitchFamily="2" charset="2"/>
            <a:buChar char="••"/>
          </a:pPr>
          <a:r>
            <a:rPr lang="en-US" sz="2400" kern="1200" smtClean="0">
              <a:latin typeface="Tahoma" panose="020B0604030504040204" pitchFamily="34" charset="0"/>
              <a:ea typeface="Tahoma" panose="020B0604030504040204" pitchFamily="34" charset="0"/>
              <a:cs typeface="Tahoma" panose="020B0604030504040204" pitchFamily="34" charset="0"/>
            </a:rPr>
            <a:t>L</a:t>
          </a:r>
          <a:r>
            <a:rPr lang="vi-VN" sz="2400" kern="1200" smtClean="0">
              <a:latin typeface="Tahoma" panose="020B0604030504040204" pitchFamily="34" charset="0"/>
              <a:ea typeface="Tahoma" panose="020B0604030504040204" pitchFamily="34" charset="0"/>
              <a:cs typeface="Tahoma" panose="020B0604030504040204" pitchFamily="34" charset="0"/>
            </a:rPr>
            <a:t>à những dây đồng cách điện được quấn nhiều vòng như một cuộn dây.</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066800">
            <a:lnSpc>
              <a:spcPct val="90000"/>
            </a:lnSpc>
            <a:spcBef>
              <a:spcPct val="0"/>
            </a:spcBef>
            <a:spcAft>
              <a:spcPct val="15000"/>
            </a:spcAft>
            <a:buFont typeface="Wingdings" panose="05000000000000000000" pitchFamily="2" charset="2"/>
            <a:buChar char="••"/>
          </a:pPr>
          <a:r>
            <a:rPr lang="vi-VN" sz="2400" kern="1200" smtClean="0">
              <a:latin typeface="Tahoma" panose="020B0604030504040204" pitchFamily="34" charset="0"/>
              <a:ea typeface="Tahoma" panose="020B0604030504040204" pitchFamily="34" charset="0"/>
              <a:cs typeface="Tahoma" panose="020B0604030504040204" pitchFamily="34" charset="0"/>
            </a:rPr>
            <a:t>Các cuộn dây có thể khác nhau về hình dạng và kích cỡ và cũng có thể được bọc trong một loại vật liệu khác nhau.</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3933537" y="734735"/>
        <a:ext cx="3447370" cy="3713985"/>
      </dsp:txXfrm>
    </dsp:sp>
    <dsp:sp modelId="{23D06E36-F688-4B37-8BB8-73015E665B0E}">
      <dsp:nvSpPr>
        <dsp:cNvPr id="0" name=""/>
        <dsp:cNvSpPr/>
      </dsp:nvSpPr>
      <dsp:spPr>
        <a:xfrm>
          <a:off x="7863539" y="43535"/>
          <a:ext cx="3447370" cy="6912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Phân loại</a:t>
          </a:r>
          <a:endParaRPr lang="en-US" sz="24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7863539" y="43535"/>
        <a:ext cx="3447370" cy="691200"/>
      </dsp:txXfrm>
    </dsp:sp>
    <dsp:sp modelId="{EA81ED6A-A7EA-4137-A3DC-D16E79F1B938}">
      <dsp:nvSpPr>
        <dsp:cNvPr id="0" name=""/>
        <dsp:cNvSpPr/>
      </dsp:nvSpPr>
      <dsp:spPr>
        <a:xfrm>
          <a:off x="7863539" y="734735"/>
          <a:ext cx="3447370" cy="371398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just" defTabSz="1066800">
            <a:lnSpc>
              <a:spcPct val="90000"/>
            </a:lnSpc>
            <a:spcBef>
              <a:spcPct val="0"/>
            </a:spcBef>
            <a:spcAft>
              <a:spcPct val="15000"/>
            </a:spcAft>
            <a:buFont typeface="Wingdings" panose="05000000000000000000" pitchFamily="2" charset="2"/>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Cuộn cảm lõi rỗng</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just" defTabSz="1066800">
            <a:lnSpc>
              <a:spcPct val="90000"/>
            </a:lnSpc>
            <a:spcBef>
              <a:spcPct val="0"/>
            </a:spcBef>
            <a:spcAft>
              <a:spcPct val="15000"/>
            </a:spcAft>
            <a:buFont typeface="Wingdings" panose="05000000000000000000" pitchFamily="2" charset="2"/>
            <a:buChar char="••"/>
          </a:pPr>
          <a:r>
            <a:rPr lang="it-IT" sz="2400" kern="1200" smtClean="0">
              <a:latin typeface="Tahoma" panose="020B0604030504040204" pitchFamily="34" charset="0"/>
              <a:ea typeface="Tahoma" panose="020B0604030504040204" pitchFamily="34" charset="0"/>
              <a:cs typeface="Tahoma" panose="020B0604030504040204" pitchFamily="34" charset="0"/>
            </a:rPr>
            <a:t>Cuộn cảm lõi Ferrite</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just" defTabSz="1066800">
            <a:lnSpc>
              <a:spcPct val="90000"/>
            </a:lnSpc>
            <a:spcBef>
              <a:spcPct val="0"/>
            </a:spcBef>
            <a:spcAft>
              <a:spcPct val="15000"/>
            </a:spcAft>
            <a:buFont typeface="Wingdings" panose="05000000000000000000" pitchFamily="2" charset="2"/>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Cuộn cảm lõi xuyến</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just" defTabSz="1066800">
            <a:lnSpc>
              <a:spcPct val="90000"/>
            </a:lnSpc>
            <a:spcBef>
              <a:spcPct val="0"/>
            </a:spcBef>
            <a:spcAft>
              <a:spcPct val="15000"/>
            </a:spcAft>
            <a:buFont typeface="Wingdings" panose="05000000000000000000" pitchFamily="2" charset="2"/>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Cuộn cảm ống chỉ</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just" defTabSz="1066800">
            <a:lnSpc>
              <a:spcPct val="90000"/>
            </a:lnSpc>
            <a:spcBef>
              <a:spcPct val="0"/>
            </a:spcBef>
            <a:spcAft>
              <a:spcPct val="15000"/>
            </a:spcAft>
            <a:buFont typeface="Wingdings" panose="05000000000000000000" pitchFamily="2" charset="2"/>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Cuộn cảm nhiều lớp</a:t>
          </a:r>
          <a:endParaRPr lang="en-US" sz="24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just" defTabSz="1066800">
            <a:lnSpc>
              <a:spcPct val="90000"/>
            </a:lnSpc>
            <a:spcBef>
              <a:spcPct val="0"/>
            </a:spcBef>
            <a:spcAft>
              <a:spcPct val="15000"/>
            </a:spcAft>
            <a:buFont typeface="Wingdings" panose="05000000000000000000" pitchFamily="2" charset="2"/>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Cuộn cảm màng</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7863539" y="734735"/>
        <a:ext cx="3447370" cy="3713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1B2C7-0B23-4FE8-AB0F-5877B88532DB}">
      <dsp:nvSpPr>
        <dsp:cNvPr id="0" name=""/>
        <dsp:cNvSpPr/>
      </dsp:nvSpPr>
      <dsp:spPr>
        <a:xfrm>
          <a:off x="3535" y="41510"/>
          <a:ext cx="3447370" cy="777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Công dụng</a:t>
          </a:r>
          <a:endParaRPr lang="en-US" sz="27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535" y="41510"/>
        <a:ext cx="3447370" cy="777600"/>
      </dsp:txXfrm>
    </dsp:sp>
    <dsp:sp modelId="{17CA1487-CDD9-4364-92F6-A11DBDAFE16C}">
      <dsp:nvSpPr>
        <dsp:cNvPr id="0" name=""/>
        <dsp:cNvSpPr/>
      </dsp:nvSpPr>
      <dsp:spPr>
        <a:xfrm>
          <a:off x="3535" y="819110"/>
          <a:ext cx="3447370" cy="363163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2700" kern="1200" smtClean="0">
              <a:latin typeface="Tahoma" panose="020B0604030504040204" pitchFamily="34" charset="0"/>
              <a:ea typeface="Tahoma" panose="020B0604030504040204" pitchFamily="34" charset="0"/>
              <a:cs typeface="Tahoma" panose="020B0604030504040204" pitchFamily="34" charset="0"/>
            </a:rPr>
            <a:t>Khuếch đại</a:t>
          </a:r>
          <a:endParaRPr lang="en-US" sz="27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200150">
            <a:lnSpc>
              <a:spcPct val="90000"/>
            </a:lnSpc>
            <a:spcBef>
              <a:spcPct val="0"/>
            </a:spcBef>
            <a:spcAft>
              <a:spcPct val="15000"/>
            </a:spcAft>
            <a:buFont typeface="Wingdings" panose="05000000000000000000" pitchFamily="2" charset="2"/>
            <a:buChar char="••"/>
          </a:pPr>
          <a:r>
            <a:rPr lang="en-US" sz="2700" kern="1200" smtClean="0">
              <a:latin typeface="Tahoma" panose="020B0604030504040204" pitchFamily="34" charset="0"/>
              <a:ea typeface="Tahoma" panose="020B0604030504040204" pitchFamily="34" charset="0"/>
              <a:cs typeface="Tahoma" panose="020B0604030504040204" pitchFamily="34" charset="0"/>
            </a:rPr>
            <a:t>Khóa điện tử (đóng/ngắt mạch)</a:t>
          </a:r>
          <a:endParaRPr lang="en-US" sz="27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200150">
            <a:lnSpc>
              <a:spcPct val="90000"/>
            </a:lnSpc>
            <a:spcBef>
              <a:spcPct val="0"/>
            </a:spcBef>
            <a:spcAft>
              <a:spcPct val="15000"/>
            </a:spcAft>
            <a:buFont typeface="Wingdings" panose="05000000000000000000" pitchFamily="2" charset="2"/>
            <a:buChar char="••"/>
          </a:pPr>
          <a:r>
            <a:rPr lang="en-US" sz="2700" kern="1200" smtClean="0">
              <a:latin typeface="Tahoma" panose="020B0604030504040204" pitchFamily="34" charset="0"/>
              <a:ea typeface="Tahoma" panose="020B0604030504040204" pitchFamily="34" charset="0"/>
              <a:cs typeface="Tahoma" panose="020B0604030504040204" pitchFamily="34" charset="0"/>
            </a:rPr>
            <a:t>Điều chỉnh điện áp</a:t>
          </a:r>
          <a:endParaRPr lang="en-US" sz="27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200150">
            <a:lnSpc>
              <a:spcPct val="90000"/>
            </a:lnSpc>
            <a:spcBef>
              <a:spcPct val="0"/>
            </a:spcBef>
            <a:spcAft>
              <a:spcPct val="15000"/>
            </a:spcAft>
            <a:buFont typeface="Wingdings" panose="05000000000000000000" pitchFamily="2" charset="2"/>
            <a:buChar char="••"/>
          </a:pPr>
          <a:r>
            <a:rPr lang="en-US" sz="2700" kern="1200" smtClean="0">
              <a:latin typeface="Tahoma" panose="020B0604030504040204" pitchFamily="34" charset="0"/>
              <a:ea typeface="Tahoma" panose="020B0604030504040204" pitchFamily="34" charset="0"/>
              <a:cs typeface="Tahoma" panose="020B0604030504040204" pitchFamily="34" charset="0"/>
            </a:rPr>
            <a:t>Tạo dao động</a:t>
          </a:r>
          <a:endParaRPr lang="en-US" sz="27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200150">
            <a:lnSpc>
              <a:spcPct val="90000"/>
            </a:lnSpc>
            <a:spcBef>
              <a:spcPct val="0"/>
            </a:spcBef>
            <a:spcAft>
              <a:spcPct val="15000"/>
            </a:spcAft>
            <a:buFont typeface="Wingdings" panose="05000000000000000000" pitchFamily="2" charset="2"/>
            <a:buChar char="••"/>
          </a:pPr>
          <a:r>
            <a:rPr lang="en-US" sz="2700" kern="1200" smtClean="0">
              <a:latin typeface="Tahoma" panose="020B0604030504040204" pitchFamily="34" charset="0"/>
              <a:ea typeface="Tahoma" panose="020B0604030504040204" pitchFamily="34" charset="0"/>
              <a:cs typeface="Tahoma" panose="020B0604030504040204" pitchFamily="34" charset="0"/>
            </a:rPr>
            <a:t>Điều khiển tín hiệu</a:t>
          </a:r>
          <a:endParaRPr lang="en-US" sz="2700" kern="1200" dirty="0">
            <a:latin typeface="Tahoma" panose="020B0604030504040204" pitchFamily="34" charset="0"/>
            <a:ea typeface="Tahoma" panose="020B0604030504040204" pitchFamily="34" charset="0"/>
            <a:cs typeface="Tahoma" panose="020B0604030504040204" pitchFamily="34" charset="0"/>
          </a:endParaRPr>
        </a:p>
      </dsp:txBody>
      <dsp:txXfrm>
        <a:off x="3535" y="819110"/>
        <a:ext cx="3447370" cy="3631635"/>
      </dsp:txXfrm>
    </dsp:sp>
    <dsp:sp modelId="{055A5EAB-EAE0-4501-8649-31F112FF9AD5}">
      <dsp:nvSpPr>
        <dsp:cNvPr id="0" name=""/>
        <dsp:cNvSpPr/>
      </dsp:nvSpPr>
      <dsp:spPr>
        <a:xfrm>
          <a:off x="3933537" y="41510"/>
          <a:ext cx="3447370" cy="777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Cấu tạo</a:t>
          </a:r>
          <a:endParaRPr lang="en-US" sz="27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933537" y="41510"/>
        <a:ext cx="3447370" cy="777600"/>
      </dsp:txXfrm>
    </dsp:sp>
    <dsp:sp modelId="{E4FD5043-5612-43C5-B6AE-CCD431549399}">
      <dsp:nvSpPr>
        <dsp:cNvPr id="0" name=""/>
        <dsp:cNvSpPr/>
      </dsp:nvSpPr>
      <dsp:spPr>
        <a:xfrm>
          <a:off x="3933537" y="819110"/>
          <a:ext cx="3447370" cy="363163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2700" kern="1200" smtClean="0">
              <a:latin typeface="Tahoma" panose="020B0604030504040204" pitchFamily="34" charset="0"/>
              <a:ea typeface="Tahoma" panose="020B0604030504040204" pitchFamily="34" charset="0"/>
              <a:cs typeface="Tahoma" panose="020B0604030504040204" pitchFamily="34" charset="0"/>
            </a:rPr>
            <a:t>Hai lớp bán dẫn điện ghép lại với nhau (P, N)</a:t>
          </a:r>
          <a:endParaRPr lang="en-US" sz="2700" kern="1200" dirty="0">
            <a:latin typeface="Tahoma" panose="020B0604030504040204" pitchFamily="34" charset="0"/>
            <a:ea typeface="Tahoma" panose="020B0604030504040204" pitchFamily="34" charset="0"/>
            <a:cs typeface="Tahoma" panose="020B0604030504040204" pitchFamily="34" charset="0"/>
          </a:endParaRPr>
        </a:p>
      </dsp:txBody>
      <dsp:txXfrm>
        <a:off x="3933537" y="819110"/>
        <a:ext cx="3447370" cy="3631635"/>
      </dsp:txXfrm>
    </dsp:sp>
    <dsp:sp modelId="{23D06E36-F688-4B37-8BB8-73015E665B0E}">
      <dsp:nvSpPr>
        <dsp:cNvPr id="0" name=""/>
        <dsp:cNvSpPr/>
      </dsp:nvSpPr>
      <dsp:spPr>
        <a:xfrm>
          <a:off x="7863539" y="41510"/>
          <a:ext cx="3447370" cy="777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b="1" kern="1200" smtClean="0">
              <a:solidFill>
                <a:schemeClr val="tx1"/>
              </a:solidFill>
              <a:latin typeface="Tahoma" panose="020B0604030504040204" pitchFamily="34" charset="0"/>
              <a:ea typeface="Tahoma" panose="020B0604030504040204" pitchFamily="34" charset="0"/>
              <a:cs typeface="Tahoma" panose="020B0604030504040204" pitchFamily="34" charset="0"/>
            </a:rPr>
            <a:t>Phân loại</a:t>
          </a:r>
          <a:endParaRPr lang="en-US" sz="27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7863539" y="41510"/>
        <a:ext cx="3447370" cy="777600"/>
      </dsp:txXfrm>
    </dsp:sp>
    <dsp:sp modelId="{EA81ED6A-A7EA-4137-A3DC-D16E79F1B938}">
      <dsp:nvSpPr>
        <dsp:cNvPr id="0" name=""/>
        <dsp:cNvSpPr/>
      </dsp:nvSpPr>
      <dsp:spPr>
        <a:xfrm>
          <a:off x="7863539" y="819110"/>
          <a:ext cx="3447370" cy="363163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just" defTabSz="1200150">
            <a:lnSpc>
              <a:spcPct val="90000"/>
            </a:lnSpc>
            <a:spcBef>
              <a:spcPct val="0"/>
            </a:spcBef>
            <a:spcAft>
              <a:spcPct val="15000"/>
            </a:spcAft>
            <a:buFont typeface="Wingdings" panose="05000000000000000000" pitchFamily="2" charset="2"/>
            <a:buChar char="••"/>
          </a:pPr>
          <a:r>
            <a:rPr lang="vi-VN" sz="2700" kern="1200" smtClean="0">
              <a:latin typeface="Tahoma" panose="020B0604030504040204" pitchFamily="34" charset="0"/>
              <a:ea typeface="Tahoma" panose="020B0604030504040204" pitchFamily="34" charset="0"/>
              <a:cs typeface="Tahoma" panose="020B0604030504040204" pitchFamily="34" charset="0"/>
            </a:rPr>
            <a:t>Transistor được chia ra làm 2 loại là </a:t>
          </a:r>
          <a:r>
            <a:rPr lang="en-US" sz="2700" kern="1200" smtClean="0">
              <a:latin typeface="Tahoma" panose="020B0604030504040204" pitchFamily="34" charset="0"/>
              <a:ea typeface="Tahoma" panose="020B0604030504040204" pitchFamily="34" charset="0"/>
              <a:cs typeface="Tahoma" panose="020B0604030504040204" pitchFamily="34" charset="0"/>
            </a:rPr>
            <a:t>PNP (ký hiệu A,B)</a:t>
          </a:r>
          <a:r>
            <a:rPr lang="vi-VN" sz="2700" kern="1200" smtClean="0">
              <a:latin typeface="Tahoma" panose="020B0604030504040204" pitchFamily="34" charset="0"/>
              <a:ea typeface="Tahoma" panose="020B0604030504040204" pitchFamily="34" charset="0"/>
              <a:cs typeface="Tahoma" panose="020B0604030504040204" pitchFamily="34" charset="0"/>
            </a:rPr>
            <a:t> và </a:t>
          </a:r>
          <a:r>
            <a:rPr lang="en-US" sz="2700" kern="1200" smtClean="0">
              <a:latin typeface="Tahoma" panose="020B0604030504040204" pitchFamily="34" charset="0"/>
              <a:ea typeface="Tahoma" panose="020B0604030504040204" pitchFamily="34" charset="0"/>
              <a:cs typeface="Tahoma" panose="020B0604030504040204" pitchFamily="34" charset="0"/>
            </a:rPr>
            <a:t>NPN (C,D)</a:t>
          </a:r>
          <a:endParaRPr lang="en-US" sz="2700" kern="1200" dirty="0">
            <a:latin typeface="Tahoma" panose="020B0604030504040204" pitchFamily="34" charset="0"/>
            <a:ea typeface="Tahoma" panose="020B0604030504040204" pitchFamily="34" charset="0"/>
            <a:cs typeface="Tahoma" panose="020B0604030504040204" pitchFamily="34" charset="0"/>
          </a:endParaRPr>
        </a:p>
      </dsp:txBody>
      <dsp:txXfrm>
        <a:off x="7863539" y="819110"/>
        <a:ext cx="3447370" cy="363163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29/07/2020</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29/07/2020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7" name="Freeform 66"/>
          <p:cNvSpPr/>
          <p:nvPr userDrawn="1"/>
        </p:nvSpPr>
        <p:spPr>
          <a:xfrm flipH="1">
            <a:off x="-3" y="6428933"/>
            <a:ext cx="1141413" cy="429065"/>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Parallelogram 67"/>
          <p:cNvSpPr/>
          <p:nvPr userDrawn="1"/>
        </p:nvSpPr>
        <p:spPr>
          <a:xfrm flipH="1">
            <a:off x="866830" y="6428932"/>
            <a:ext cx="10364469" cy="429065"/>
          </a:xfrm>
          <a:prstGeom prst="parallelogram">
            <a:avLst>
              <a:gd name="adj" fmla="val 126229"/>
            </a:avLst>
          </a:prstGeom>
          <a:solidFill>
            <a:srgbClr val="002060"/>
          </a:solidFill>
          <a:ln w="28575"/>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userDrawn="1"/>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69" name="Freeform 68"/>
          <p:cNvSpPr/>
          <p:nvPr userDrawn="1"/>
        </p:nvSpPr>
        <p:spPr>
          <a:xfrm flipV="1">
            <a:off x="10986880" y="6428932"/>
            <a:ext cx="1205120" cy="429068"/>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solidFill>
            <a:srgbClr val="7030A0"/>
          </a:solidFill>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Date Placeholder 3"/>
          <p:cNvSpPr txBox="1">
            <a:spLocks/>
          </p:cNvSpPr>
          <p:nvPr userDrawn="1"/>
        </p:nvSpPr>
        <p:spPr>
          <a:xfrm>
            <a:off x="-56447" y="6464981"/>
            <a:ext cx="90703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A87A34-81AB-432B-8DAE-1953F412C126}" type="datetimeFigureOut">
              <a:rPr lang="en-US" sz="1100" b="1" i="1" smtClean="0">
                <a:solidFill>
                  <a:schemeClr val="bg1"/>
                </a:solidFill>
              </a:rPr>
              <a:pPr/>
              <a:t>29/07/2020</a:t>
            </a:fld>
            <a:endParaRPr lang="en-US" sz="1100" b="1" i="1" dirty="0">
              <a:solidFill>
                <a:schemeClr val="bg1"/>
              </a:solidFill>
            </a:endParaRPr>
          </a:p>
        </p:txBody>
      </p:sp>
      <p:sp>
        <p:nvSpPr>
          <p:cNvPr id="70" name="Slide Number Placeholder 5"/>
          <p:cNvSpPr txBox="1">
            <a:spLocks/>
          </p:cNvSpPr>
          <p:nvPr userDrawn="1"/>
        </p:nvSpPr>
        <p:spPr>
          <a:xfrm>
            <a:off x="11421172" y="6445251"/>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1400" b="1" smtClean="0">
                <a:solidFill>
                  <a:schemeClr val="bg1"/>
                </a:solidFill>
              </a:rPr>
              <a:pPr/>
              <a:t>‹#›</a:t>
            </a:fld>
            <a:endParaRPr lang="en-US" sz="1400" b="1" dirty="0">
              <a:solidFill>
                <a:schemeClr val="bg1"/>
              </a:solidFill>
            </a:endParaRPr>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29/07/2020</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txBox="1">
            <a:spLocks/>
          </p:cNvSpPr>
          <p:nvPr userDrawn="1"/>
        </p:nvSpPr>
        <p:spPr>
          <a:xfrm>
            <a:off x="-56447" y="6464981"/>
            <a:ext cx="90703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A87A34-81AB-432B-8DAE-1953F412C126}" type="datetimeFigureOut">
              <a:rPr lang="en-US" b="1" i="1" smtClean="0">
                <a:solidFill>
                  <a:schemeClr val="bg1"/>
                </a:solidFill>
              </a:rPr>
              <a:pPr/>
              <a:t>29/07/2020</a:t>
            </a:fld>
            <a:endParaRPr lang="en-US" b="1" i="1" dirty="0">
              <a:solidFill>
                <a:schemeClr val="bg1"/>
              </a:solidFill>
            </a:endParaRPr>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29/07/2020</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6" name="Parallelogram 55"/>
          <p:cNvSpPr/>
          <p:nvPr userDrawn="1"/>
        </p:nvSpPr>
        <p:spPr>
          <a:xfrm flipH="1">
            <a:off x="866830" y="6428932"/>
            <a:ext cx="10364469" cy="429065"/>
          </a:xfrm>
          <a:prstGeom prst="parallelogram">
            <a:avLst>
              <a:gd name="adj" fmla="val 126229"/>
            </a:avLst>
          </a:prstGeom>
          <a:solidFill>
            <a:srgbClr val="002060"/>
          </a:solidFill>
          <a:ln w="28575"/>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5" name="Freeform 54"/>
          <p:cNvSpPr/>
          <p:nvPr userDrawn="1"/>
        </p:nvSpPr>
        <p:spPr>
          <a:xfrm flipH="1">
            <a:off x="-3" y="6428933"/>
            <a:ext cx="1141413" cy="429065"/>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Freeform 56"/>
          <p:cNvSpPr/>
          <p:nvPr userDrawn="1"/>
        </p:nvSpPr>
        <p:spPr>
          <a:xfrm flipV="1">
            <a:off x="10986880" y="6428932"/>
            <a:ext cx="1205120" cy="429068"/>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solidFill>
            <a:srgbClr val="7030A0"/>
          </a:solidFill>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i="0">
              <a:solidFill>
                <a:schemeClr val="bg1"/>
              </a:solidFill>
            </a:endParaRPr>
          </a:p>
        </p:txBody>
      </p:sp>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0"/>
            <a:ext cx="12192000" cy="642893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47" y="6464981"/>
            <a:ext cx="907030" cy="365125"/>
          </a:xfrm>
          <a:prstGeom prst="rect">
            <a:avLst/>
          </a:prstGeom>
        </p:spPr>
        <p:txBody>
          <a:bodyPr vert="horz" lIns="91440" tIns="45720" rIns="91440" bIns="45720" rtlCol="0" anchor="ctr"/>
          <a:lstStyle>
            <a:lvl1pPr algn="r">
              <a:defRPr sz="1050" b="1" i="1">
                <a:solidFill>
                  <a:schemeClr val="bg1"/>
                </a:solidFill>
              </a:defRPr>
            </a:lvl1pPr>
          </a:lstStyle>
          <a:p>
            <a:fld id="{48A87A34-81AB-432B-8DAE-1953F412C126}" type="datetimeFigureOut">
              <a:rPr lang="en-US" smtClean="0"/>
              <a:pPr/>
              <a:t>29/07/2020</a:t>
            </a:fld>
            <a:endParaRPr lang="en-US" dirty="0"/>
          </a:p>
        </p:txBody>
      </p:sp>
      <p:sp>
        <p:nvSpPr>
          <p:cNvPr id="60" name="Slide Number Placeholder 5"/>
          <p:cNvSpPr txBox="1">
            <a:spLocks/>
          </p:cNvSpPr>
          <p:nvPr userDrawn="1"/>
        </p:nvSpPr>
        <p:spPr>
          <a:xfrm>
            <a:off x="11421172" y="6445251"/>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 Id="rId4" Type="http://schemas.openxmlformats.org/officeDocument/2006/relationships/image" Target="../media/image28.tmp"/></Relationships>
</file>

<file path=ppt/slides/_rels/slide24.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2150744" y="118571"/>
            <a:ext cx="8791575" cy="1419906"/>
          </a:xfrm>
        </p:spPr>
        <p:txBody>
          <a:bodyPr>
            <a:normAutofit/>
          </a:bodyPr>
          <a:lstStyle/>
          <a:p>
            <a:pPr algn="ctr"/>
            <a:r>
              <a:rPr lang="en-US" smtClean="0">
                <a:latin typeface="Rockwell" panose="02060603020205020403" pitchFamily="18" charset="0"/>
              </a:rPr>
              <a:t>LẬP TRÌNH HỆ THỐNG NHÚNG</a:t>
            </a:r>
            <a:br>
              <a:rPr lang="en-US" smtClean="0">
                <a:latin typeface="Rockwell" panose="02060603020205020403" pitchFamily="18" charset="0"/>
              </a:rPr>
            </a:br>
            <a:r>
              <a:rPr lang="en-US" sz="3000" smtClean="0">
                <a:latin typeface="Rockwell" panose="02060603020205020403" pitchFamily="18" charset="0"/>
              </a:rPr>
              <a:t>Programming embeded system</a:t>
            </a:r>
            <a:endParaRPr lang="en-US" dirty="0">
              <a:latin typeface="Rockwell" panose="02060603020205020403" pitchFamily="18" charset="0"/>
            </a:endParaRPr>
          </a:p>
        </p:txBody>
      </p:sp>
      <p:pic>
        <p:nvPicPr>
          <p:cNvPr id="1026" name="Picture 2" descr="Phần mềm vẽ mạch điện - OrCad 9.2 và 10.5 Full - Thiết Kế Mạch Điện Tử"/>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871" y="1711173"/>
            <a:ext cx="256032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duino Mega 2560 R3 – Hshop.vn"/>
          <p:cNvPicPr>
            <a:picLocks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196191" y="3905733"/>
            <a:ext cx="256032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6756511" y="1707289"/>
            <a:ext cx="2560320" cy="2198444"/>
          </a:xfrm>
          <a:prstGeom prst="rect">
            <a:avLst/>
          </a:prstGeom>
        </p:spPr>
      </p:pic>
      <p:pic>
        <p:nvPicPr>
          <p:cNvPr id="1030" name="Picture 6" descr="Arduino &amp; Visual Basic 6 Light Controller -Use Arduino for Projects"/>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6831" y="3905733"/>
            <a:ext cx="2560320" cy="2194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71600" y="6426926"/>
            <a:ext cx="9392194" cy="369332"/>
          </a:xfrm>
          <a:prstGeom prst="rect">
            <a:avLst/>
          </a:prstGeom>
          <a:noFill/>
        </p:spPr>
        <p:txBody>
          <a:bodyPr wrap="square" rtlCol="0">
            <a:spAutoFit/>
          </a:bodyPr>
          <a:lstStyle/>
          <a:p>
            <a:r>
              <a:rPr lang="en-US" smtClean="0"/>
              <a:t>© I: Đoàn Vũ Thịnh, A: Khoa Công nghệ Thông tin, Trường Đại học Nha Trang, E: thinhdv@ntu.edu.vn</a:t>
            </a:r>
            <a:endParaRPr lang="en-US"/>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6056811" cy="1478570"/>
          </a:xfrm>
        </p:spPr>
        <p:txBody>
          <a:bodyPr>
            <a:normAutofit/>
          </a:bodyPr>
          <a:lstStyle/>
          <a:p>
            <a:r>
              <a:rPr lang="en-US" sz="4400">
                <a:latin typeface="Rockwell" panose="02060603020205020403" pitchFamily="18" charset="0"/>
              </a:rPr>
              <a:t>Điện trở film</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515719"/>
            <a:ext cx="6474365" cy="2150800"/>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Đây là loại điện trở được làm bằng cách kết tinh kim loại, cacbon hoặc oxide kim loại trên lõi gốm.</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70412" y="3700970"/>
            <a:ext cx="10760615" cy="14711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Độ dày của lớp film và các đường xoắn ốc được tạo ra trên bề mặt sẽ quyết định giá trị của điện trở (khoảng 1/20 đến 1/2W). Dung sai của chúng cũng rất nhỏ</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7596082" y="914400"/>
            <a:ext cx="3167712" cy="2090690"/>
          </a:xfrm>
          <a:prstGeom prst="rect">
            <a:avLst/>
          </a:prstGeom>
          <a:ln>
            <a:solidFill>
              <a:schemeClr val="bg1"/>
            </a:solidFill>
          </a:ln>
        </p:spPr>
      </p:pic>
    </p:spTree>
    <p:extLst>
      <p:ext uri="{BB962C8B-B14F-4D97-AF65-F5344CB8AC3E}">
        <p14:creationId xmlns:p14="http://schemas.microsoft.com/office/powerpoint/2010/main" val="150894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6056811" cy="1478570"/>
          </a:xfrm>
        </p:spPr>
        <p:txBody>
          <a:bodyPr>
            <a:normAutofit/>
          </a:bodyPr>
          <a:lstStyle/>
          <a:p>
            <a:r>
              <a:rPr lang="en-US" sz="4400">
                <a:latin typeface="Rockwell" panose="02060603020205020403" pitchFamily="18" charset="0"/>
              </a:rPr>
              <a:t>Điện trở màng</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515719"/>
            <a:ext cx="6474365" cy="1489371"/>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Đây là thuật ngữ chung bao gồm các loại điện trở màng kim loại, màng cacbon và màng oxit kim loại.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70413" y="3243009"/>
            <a:ext cx="10760615" cy="24785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Chúng thường được tạo ra bằng cách đưa kim loại nguyên chất hoặc màng oxit vào thanh gốm cách điện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Điện trở màng kim loại có các loại E24 (± 5% &amp; ± 2% dung sai), E96 (± 1% dung sai) và E192 (± 0,5%, ± 0,25% &amp; ± 0,1% dung sai) với mức công suất 0,05 đến 0,5W</a:t>
            </a:r>
          </a:p>
        </p:txBody>
      </p:sp>
      <p:pic>
        <p:nvPicPr>
          <p:cNvPr id="7" name="Picture 6"/>
          <p:cNvPicPr>
            <a:picLocks noChangeAspect="1"/>
          </p:cNvPicPr>
          <p:nvPr/>
        </p:nvPicPr>
        <p:blipFill>
          <a:blip r:embed="rId2"/>
          <a:stretch>
            <a:fillRect/>
          </a:stretch>
        </p:blipFill>
        <p:spPr>
          <a:xfrm>
            <a:off x="7695219" y="817433"/>
            <a:ext cx="3068575" cy="2191839"/>
          </a:xfrm>
          <a:prstGeom prst="rect">
            <a:avLst/>
          </a:prstGeom>
          <a:ln>
            <a:solidFill>
              <a:schemeClr val="bg1"/>
            </a:solidFill>
          </a:ln>
        </p:spPr>
      </p:pic>
    </p:spTree>
    <p:extLst>
      <p:ext uri="{BB962C8B-B14F-4D97-AF65-F5344CB8AC3E}">
        <p14:creationId xmlns:p14="http://schemas.microsoft.com/office/powerpoint/2010/main" val="177665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6056811" cy="1478570"/>
          </a:xfrm>
        </p:spPr>
        <p:txBody>
          <a:bodyPr>
            <a:normAutofit/>
          </a:bodyPr>
          <a:lstStyle/>
          <a:p>
            <a:r>
              <a:rPr lang="en-US" sz="4400">
                <a:latin typeface="Rockwell" panose="02060603020205020403" pitchFamily="18" charset="0"/>
              </a:rPr>
              <a:t>Điện trở băng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57350" y="1750294"/>
            <a:ext cx="10760615" cy="24785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Điện trở băng hay còn gọi là dãy điện trở, là loại được sản xuất nhằm đáp ứng cho các ứng dụng cần một loạt các điện trở cùng giá trị mắc song song với nhau. Điện trở băng có thể chế tạo rời sau đó hàn chung 1 chân, được thiết kế có vỏ hoặc không có vỏ tùy loại. Ngoài ra, nó cũng được chế tạo theo kiểu vi mạch với kiểu chân SIP hoặc DIP.</a:t>
            </a:r>
          </a:p>
        </p:txBody>
      </p:sp>
      <p:pic>
        <p:nvPicPr>
          <p:cNvPr id="4098" name="Picture 2" descr="Điện trở"/>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266497" y="4081704"/>
            <a:ext cx="3376658" cy="201904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0" name="Picture 4" descr="Điện trở băng 0603 các trị số - smdchip.vn"/>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67697" y="4081704"/>
            <a:ext cx="3455126" cy="201495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883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6056811" cy="1478570"/>
          </a:xfrm>
        </p:spPr>
        <p:txBody>
          <a:bodyPr>
            <a:normAutofit/>
          </a:bodyPr>
          <a:lstStyle/>
          <a:p>
            <a:r>
              <a:rPr lang="en-US" sz="4400">
                <a:latin typeface="Rockwell" panose="02060603020205020403" pitchFamily="18" charset="0"/>
              </a:rPr>
              <a:t>Điện trở bề mặt</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57350" y="1750294"/>
            <a:ext cx="7358741" cy="34879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Điện trở bề mặt (Surface mount) hay còn gọi là điện trở dán, là loại điện trở được làm theo công nghệ dán bề mặt, tức là dán trực tiếp lên bảng mạch in.</a:t>
            </a:r>
          </a:p>
          <a:p>
            <a:pPr lvl="1" algn="just"/>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trở loại này có kích thước khá nhỏ chỉ khoảng 0,6mm x 0,3mm.</a:t>
            </a:r>
          </a:p>
        </p:txBody>
      </p:sp>
      <p:pic>
        <p:nvPicPr>
          <p:cNvPr id="7170" name="Picture 2" descr="Điện trở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896" y="1502099"/>
            <a:ext cx="3387544" cy="3387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150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6056811" cy="1478570"/>
          </a:xfrm>
        </p:spPr>
        <p:txBody>
          <a:bodyPr>
            <a:normAutofit/>
          </a:bodyPr>
          <a:lstStyle/>
          <a:p>
            <a:r>
              <a:rPr lang="en-US" sz="4400" smtClean="0">
                <a:latin typeface="Rockwell" panose="02060603020205020403" pitchFamily="18" charset="0"/>
              </a:rPr>
              <a:t>Số liệu kỹ thuật</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57350" y="1750294"/>
            <a:ext cx="10859587" cy="34879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Trị số điện trở</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Cho biết mức độ cản dòng (điện) của điện trở</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Đơn vị đo: Ohm (</a:t>
            </a:r>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p>
          <a:p>
            <a:pPr lvl="2" algn="just"/>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Bội số thường dùng: </a:t>
            </a:r>
          </a:p>
          <a:p>
            <a:pPr lvl="3" algn="just"/>
            <a:r>
              <a:rPr lang="en-US" sz="20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1 kilo ohm (k) = 1000 ohm ()</a:t>
            </a:r>
          </a:p>
          <a:p>
            <a:pPr lvl="3" algn="just"/>
            <a:r>
              <a:rPr lang="en-US" sz="20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1 mega ohm (M) = 1000 k</a:t>
            </a:r>
          </a:p>
          <a:p>
            <a:pPr lvl="3" algn="just"/>
            <a:r>
              <a:rPr lang="en-US" sz="20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1 teta ohm (T) = 1000 M</a:t>
            </a:r>
          </a:p>
          <a:p>
            <a:pPr lvl="1" algn="just"/>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Công suất định mức: là công suất tiêu hao trên điện trở trong 1 thời gian dài mà điện trở không bị hỏng (đơn vị đo: W)</a:t>
            </a:r>
            <a:endParaRPr lang="vi-VN" sz="2400">
              <a:latin typeface="Tahoma" panose="020B0604030504040204" pitchFamily="34" charset="0"/>
              <a:ea typeface="Tahoma" panose="020B0604030504040204" pitchFamily="34" charset="0"/>
              <a:cs typeface="Tahoma" panose="020B0604030504040204" pitchFamily="34" charset="0"/>
            </a:endParaRPr>
          </a:p>
        </p:txBody>
      </p:sp>
      <p:pic>
        <p:nvPicPr>
          <p:cNvPr id="8194" name="Picture 2" descr="https://hoc247.net/fckeditorimg/upload/images/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103" y="1051425"/>
            <a:ext cx="3034937" cy="305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241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6056811" cy="1478570"/>
          </a:xfrm>
        </p:spPr>
        <p:txBody>
          <a:bodyPr>
            <a:normAutofit/>
          </a:bodyPr>
          <a:lstStyle/>
          <a:p>
            <a:r>
              <a:rPr lang="en-US" sz="4400" smtClean="0">
                <a:latin typeface="Rockwell" panose="02060603020205020403" pitchFamily="18" charset="0"/>
              </a:rPr>
              <a:t>Cách đọc giá trị</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pic>
        <p:nvPicPr>
          <p:cNvPr id="9218" name="Picture 2" descr="https://www.christianlouboutinoutlets.org/wp-content/uploads/2018/11/phan-loai-dien-t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67" y="1443573"/>
            <a:ext cx="6038850" cy="47148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949439" y="1862019"/>
            <a:ext cx="4833257" cy="2786981"/>
          </a:xfrm>
          <a:prstGeom prst="rect">
            <a:avLst/>
          </a:prstGeom>
        </p:spPr>
        <p:txBody>
          <a:bodyPr wrap="square">
            <a:spAutoFit/>
          </a:bodyPr>
          <a:lstStyle/>
          <a:p>
            <a:pPr>
              <a:lnSpc>
                <a:spcPct val="150000"/>
              </a:lnSpc>
            </a:pPr>
            <a:r>
              <a:rPr lang="vi-VN" sz="2400">
                <a:latin typeface="Tahoma" panose="020B0604030504040204" pitchFamily="34" charset="0"/>
                <a:ea typeface="Tahoma" panose="020B0604030504040204" pitchFamily="34" charset="0"/>
                <a:cs typeface="Tahoma" panose="020B0604030504040204" pitchFamily="34" charset="0"/>
              </a:rPr>
              <a:t>Vạch </a:t>
            </a:r>
            <a:r>
              <a:rPr lang="en-US" sz="2400">
                <a:latin typeface="Tahoma" panose="020B0604030504040204" pitchFamily="34" charset="0"/>
                <a:ea typeface="Tahoma" panose="020B0604030504040204" pitchFamily="34" charset="0"/>
                <a:cs typeface="Tahoma" panose="020B0604030504040204" pitchFamily="34" charset="0"/>
              </a:rPr>
              <a:t>1</a:t>
            </a:r>
            <a:r>
              <a:rPr lang="vi-VN" sz="2400">
                <a:latin typeface="Tahoma" panose="020B0604030504040204" pitchFamily="34" charset="0"/>
                <a:ea typeface="Tahoma" panose="020B0604030504040204" pitchFamily="34" charset="0"/>
                <a:cs typeface="Tahoma" panose="020B0604030504040204" pitchFamily="34" charset="0"/>
              </a:rPr>
              <a:t>: Chỉ giá trị hàng trăm </a:t>
            </a:r>
            <a:endParaRPr lang="en-US" sz="240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vi-VN" sz="2400">
                <a:latin typeface="Tahoma" panose="020B0604030504040204" pitchFamily="34" charset="0"/>
                <a:ea typeface="Tahoma" panose="020B0604030504040204" pitchFamily="34" charset="0"/>
                <a:cs typeface="Tahoma" panose="020B0604030504040204" pitchFamily="34" charset="0"/>
              </a:rPr>
              <a:t>Vạch </a:t>
            </a:r>
            <a:r>
              <a:rPr lang="en-US" sz="2400">
                <a:latin typeface="Tahoma" panose="020B0604030504040204" pitchFamily="34" charset="0"/>
                <a:ea typeface="Tahoma" panose="020B0604030504040204" pitchFamily="34" charset="0"/>
                <a:cs typeface="Tahoma" panose="020B0604030504040204" pitchFamily="34" charset="0"/>
              </a:rPr>
              <a:t>2</a:t>
            </a:r>
            <a:r>
              <a:rPr lang="vi-VN" sz="2400">
                <a:latin typeface="Tahoma" panose="020B0604030504040204" pitchFamily="34" charset="0"/>
                <a:ea typeface="Tahoma" panose="020B0604030504040204" pitchFamily="34" charset="0"/>
                <a:cs typeface="Tahoma" panose="020B0604030504040204" pitchFamily="34" charset="0"/>
              </a:rPr>
              <a:t>: Chỉ giá trị hàng chục </a:t>
            </a:r>
            <a:endParaRPr lang="en-US" sz="240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vi-VN" sz="2400">
                <a:latin typeface="Tahoma" panose="020B0604030504040204" pitchFamily="34" charset="0"/>
                <a:ea typeface="Tahoma" panose="020B0604030504040204" pitchFamily="34" charset="0"/>
                <a:cs typeface="Tahoma" panose="020B0604030504040204" pitchFamily="34" charset="0"/>
              </a:rPr>
              <a:t>Vạch </a:t>
            </a:r>
            <a:r>
              <a:rPr lang="en-US" sz="2400">
                <a:latin typeface="Tahoma" panose="020B0604030504040204" pitchFamily="34" charset="0"/>
                <a:ea typeface="Tahoma" panose="020B0604030504040204" pitchFamily="34" charset="0"/>
                <a:cs typeface="Tahoma" panose="020B0604030504040204" pitchFamily="34" charset="0"/>
              </a:rPr>
              <a:t>3</a:t>
            </a:r>
            <a:r>
              <a:rPr lang="vi-VN" sz="2400">
                <a:latin typeface="Tahoma" panose="020B0604030504040204" pitchFamily="34" charset="0"/>
                <a:ea typeface="Tahoma" panose="020B0604030504040204" pitchFamily="34" charset="0"/>
                <a:cs typeface="Tahoma" panose="020B0604030504040204" pitchFamily="34" charset="0"/>
              </a:rPr>
              <a:t>: Chỉ giá trị hàng đơn vị </a:t>
            </a:r>
            <a:endParaRPr lang="en-US" sz="240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vi-VN" sz="2400">
                <a:latin typeface="Tahoma" panose="020B0604030504040204" pitchFamily="34" charset="0"/>
                <a:ea typeface="Tahoma" panose="020B0604030504040204" pitchFamily="34" charset="0"/>
                <a:cs typeface="Tahoma" panose="020B0604030504040204" pitchFamily="34" charset="0"/>
              </a:rPr>
              <a:t>Vạch 4: Chỉ hệ số nhân với mũ 10 </a:t>
            </a:r>
            <a:endParaRPr lang="en-US" sz="240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vi-VN" sz="2400">
                <a:latin typeface="Tahoma" panose="020B0604030504040204" pitchFamily="34" charset="0"/>
                <a:ea typeface="Tahoma" panose="020B0604030504040204" pitchFamily="34" charset="0"/>
                <a:cs typeface="Tahoma" panose="020B0604030504040204" pitchFamily="34" charset="0"/>
              </a:rPr>
              <a:t>Vạch 5: Chỉ </a:t>
            </a:r>
            <a:r>
              <a:rPr lang="vi-VN" sz="2400" smtClean="0">
                <a:latin typeface="Tahoma" panose="020B0604030504040204" pitchFamily="34" charset="0"/>
                <a:ea typeface="Tahoma" panose="020B0604030504040204" pitchFamily="34" charset="0"/>
                <a:cs typeface="Tahoma" panose="020B0604030504040204" pitchFamily="34" charset="0"/>
              </a:rPr>
              <a:t>sai </a:t>
            </a:r>
            <a:r>
              <a:rPr lang="vi-VN" sz="2400">
                <a:latin typeface="Tahoma" panose="020B0604030504040204" pitchFamily="34" charset="0"/>
                <a:ea typeface="Tahoma" panose="020B0604030504040204" pitchFamily="34" charset="0"/>
                <a:cs typeface="Tahoma" panose="020B0604030504040204" pitchFamily="34" charset="0"/>
              </a:rPr>
              <a:t>số của điện trở</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777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9296399" cy="1478570"/>
          </a:xfrm>
        </p:spPr>
        <p:txBody>
          <a:bodyPr>
            <a:normAutofit/>
          </a:bodyPr>
          <a:lstStyle/>
          <a:p>
            <a:r>
              <a:rPr lang="en-US" sz="4400" smtClean="0">
                <a:latin typeface="Rockwell" panose="02060603020205020403" pitchFamily="18" charset="0"/>
              </a:rPr>
              <a:t>Cách đọc giá trị (TRỞ DÁN)</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57350" y="1750294"/>
            <a:ext cx="10859587" cy="20248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Do không gian hạn chế nên không có chỗ cho việc thể hiện màu sắc trên điện trở dán. Do vậy, hệ thống 3 hoặc 4 chữ số được in trên điện trở quy ước giá trị của điện trở do tổ chức Liên minh công nghiệp điện tử (Electronic Industry Alliance – EIA) quy định. </a:t>
            </a:r>
            <a:endParaRPr lang="vi-VN" sz="240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668" y="3775165"/>
            <a:ext cx="3835031" cy="2390503"/>
          </a:xfrm>
          <a:prstGeom prst="rect">
            <a:avLst/>
          </a:prstGeom>
          <a:ln>
            <a:solidFill>
              <a:schemeClr val="bg1"/>
            </a:solidFill>
          </a:ln>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586" y="3775165"/>
            <a:ext cx="4712511" cy="2391635"/>
          </a:xfrm>
          <a:prstGeom prst="rect">
            <a:avLst/>
          </a:prstGeom>
          <a:ln>
            <a:solidFill>
              <a:schemeClr val="bg1"/>
            </a:solidFill>
          </a:ln>
        </p:spPr>
      </p:pic>
    </p:spTree>
    <p:extLst>
      <p:ext uri="{BB962C8B-B14F-4D97-AF65-F5344CB8AC3E}">
        <p14:creationId xmlns:p14="http://schemas.microsoft.com/office/powerpoint/2010/main" val="1138511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9296399" cy="1478570"/>
          </a:xfrm>
        </p:spPr>
        <p:txBody>
          <a:bodyPr>
            <a:normAutofit/>
          </a:bodyPr>
          <a:lstStyle/>
          <a:p>
            <a:r>
              <a:rPr lang="en-US" sz="4400" smtClean="0">
                <a:latin typeface="Rockwell" panose="02060603020205020403" pitchFamily="18" charset="0"/>
              </a:rPr>
              <a:t>Cách đọc giá trị (TRỞ DÁN)</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57350" y="1750294"/>
            <a:ext cx="10859587" cy="20248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Các điện trở có độ chính xác cao hơn và kích thước nhỏ hơn sẽ không đủ không gian ký hiệu trên điện trở như cách truyền thống, do đó tổ chức EIA đưa ra quy chuẩn mới quy định ký hiệu điện trở EIA-96</a:t>
            </a:r>
            <a:endParaRPr lang="vi-VN"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698" y="3228864"/>
            <a:ext cx="6068272" cy="3096057"/>
          </a:xfrm>
          <a:prstGeom prst="rect">
            <a:avLst/>
          </a:prstGeom>
        </p:spPr>
      </p:pic>
      <p:sp>
        <p:nvSpPr>
          <p:cNvPr id="8" name="Rectangle 7"/>
          <p:cNvSpPr/>
          <p:nvPr/>
        </p:nvSpPr>
        <p:spPr>
          <a:xfrm>
            <a:off x="7358744" y="3228864"/>
            <a:ext cx="3836126" cy="2235484"/>
          </a:xfrm>
          <a:prstGeom prst="rect">
            <a:avLst/>
          </a:prstGeom>
        </p:spPr>
        <p:txBody>
          <a:bodyPr wrap="square">
            <a:spAutoFit/>
          </a:bodyPr>
          <a:lstStyle/>
          <a:p>
            <a:pPr>
              <a:lnSpc>
                <a:spcPct val="150000"/>
              </a:lnSpc>
            </a:pPr>
            <a:r>
              <a:rPr lang="en-US" sz="2400" smtClean="0">
                <a:latin typeface="Tahoma" panose="020B0604030504040204" pitchFamily="34" charset="0"/>
                <a:ea typeface="Tahoma" panose="020B0604030504040204" pitchFamily="34" charset="0"/>
                <a:cs typeface="Tahoma" panose="020B0604030504040204" pitchFamily="34" charset="0"/>
              </a:rPr>
              <a:t>01A: 100 * 1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 1%</a:t>
            </a:r>
          </a:p>
          <a:p>
            <a:pPr>
              <a:lnSpc>
                <a:spcPct val="150000"/>
              </a:lnSpc>
            </a:pP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38C: 243 * 100   1%</a:t>
            </a:r>
          </a:p>
          <a:p>
            <a:pPr>
              <a:lnSpc>
                <a:spcPct val="150000"/>
              </a:lnSpc>
            </a:pP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92Z: 887 * 0.001 </a:t>
            </a:r>
            <a:r>
              <a:rPr lang="en-US"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 1</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p>
          <a:p>
            <a:pPr>
              <a:lnSpc>
                <a:spcPct val="150000"/>
              </a:lnSpc>
            </a:pP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68X: 499 * 0.1 </a:t>
            </a:r>
            <a:r>
              <a:rPr lang="en-US"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 1%</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80223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9296399" cy="1478570"/>
          </a:xfrm>
        </p:spPr>
        <p:txBody>
          <a:bodyPr>
            <a:normAutofit/>
          </a:bodyPr>
          <a:lstStyle/>
          <a:p>
            <a:r>
              <a:rPr lang="en-US" sz="4400" smtClean="0">
                <a:latin typeface="Rockwell" panose="02060603020205020403" pitchFamily="18" charset="0"/>
              </a:rPr>
              <a:t>Cách đọc giá trị (TRỞ DÁN)</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622664" y="1489036"/>
            <a:ext cx="10859587" cy="47550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Các điện trở có 3 chữ số và dấu gạch chân 1 trong 3 chữ số: thay cho R</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1</a:t>
            </a:r>
            <a:r>
              <a:rPr lang="en-US" sz="2200" u="sng" smtClean="0">
                <a:latin typeface="Tahoma" panose="020B0604030504040204" pitchFamily="34" charset="0"/>
                <a:ea typeface="Tahoma" panose="020B0604030504040204" pitchFamily="34" charset="0"/>
                <a:cs typeface="Tahoma" panose="020B0604030504040204" pitchFamily="34" charset="0"/>
              </a:rPr>
              <a:t>2</a:t>
            </a:r>
            <a:r>
              <a:rPr lang="en-US" sz="2200" smtClean="0">
                <a:latin typeface="Tahoma" panose="020B0604030504040204" pitchFamily="34" charset="0"/>
                <a:ea typeface="Tahoma" panose="020B0604030504040204" pitchFamily="34" charset="0"/>
                <a:cs typeface="Tahoma" panose="020B0604030504040204" pitchFamily="34" charset="0"/>
              </a:rPr>
              <a:t>2 = 1.2 * 10</a:t>
            </a:r>
            <a:r>
              <a:rPr lang="en-US" sz="2200" baseline="30000" smtClean="0">
                <a:latin typeface="Tahoma" panose="020B0604030504040204" pitchFamily="34" charset="0"/>
                <a:ea typeface="Tahoma" panose="020B0604030504040204" pitchFamily="34" charset="0"/>
                <a:cs typeface="Tahoma" panose="020B0604030504040204" pitchFamily="34" charset="0"/>
              </a:rPr>
              <a:t>2 </a:t>
            </a:r>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1% = 120  (1%) hoặc 1.2 K (1%)</a:t>
            </a:r>
            <a:r>
              <a:rPr lang="en-US" sz="2200" baseline="30000" smtClean="0">
                <a:latin typeface="Tahoma" panose="020B0604030504040204" pitchFamily="34" charset="0"/>
                <a:ea typeface="Tahoma" panose="020B0604030504040204" pitchFamily="34" charset="0"/>
                <a:cs typeface="Tahoma" panose="020B0604030504040204" pitchFamily="34" charset="0"/>
              </a:rPr>
              <a:t> </a:t>
            </a:r>
            <a:endParaRPr lang="en-US" sz="2200" baseline="3000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Các điện trở gạch chân cả 3 chữ số thay cho R</a:t>
            </a:r>
          </a:p>
          <a:p>
            <a:pPr lvl="2" algn="just"/>
            <a:r>
              <a:rPr lang="en-US" sz="2200" u="sng" smtClean="0">
                <a:latin typeface="Tahoma" panose="020B0604030504040204" pitchFamily="34" charset="0"/>
                <a:ea typeface="Tahoma" panose="020B0604030504040204" pitchFamily="34" charset="0"/>
                <a:cs typeface="Tahoma" panose="020B0604030504040204" pitchFamily="34" charset="0"/>
              </a:rPr>
              <a:t>101</a:t>
            </a:r>
            <a:r>
              <a:rPr lang="en-US" sz="2200" smtClean="0">
                <a:latin typeface="Tahoma" panose="020B0604030504040204" pitchFamily="34" charset="0"/>
                <a:ea typeface="Tahoma" panose="020B0604030504040204" pitchFamily="34" charset="0"/>
                <a:cs typeface="Tahoma" panose="020B0604030504040204" pitchFamily="34" charset="0"/>
              </a:rPr>
              <a:t> = 0.101 </a:t>
            </a:r>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hoặc 0</a:t>
            </a:r>
            <a:r>
              <a:rPr lang="en-US" sz="2200" u="sng"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47</a:t>
            </a:r>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 0.047  </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Khi thấy ký hiệu là chữ M thì điện trở có giá trị là Mega ohm</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1M50 = 1.50 M</a:t>
            </a:r>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hoặc 2M2 = 2.2 M</a:t>
            </a:r>
          </a:p>
          <a:p>
            <a:pPr lvl="1" algn="just"/>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Khi thấy ký hiệu R ở thân điện trở thì đó biểu diễn số thập phân</a:t>
            </a:r>
          </a:p>
          <a:p>
            <a:pPr lvl="2" algn="just"/>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R47 (0.47 ) hoặc 4R7 (4.7 )</a:t>
            </a:r>
          </a:p>
          <a:p>
            <a:pPr lvl="1" algn="just"/>
            <a:r>
              <a:rPr lang="en-US"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Khi thấy ký hiệu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K </a:t>
            </a:r>
            <a:r>
              <a:rPr lang="en-US"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ở thân điện trở thì đó biểu diễn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bội số kilo ohm</a:t>
            </a:r>
          </a:p>
          <a:p>
            <a:pPr lvl="2" algn="just"/>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4K7 (4k7 ) hoặc 47K (47 k)</a:t>
            </a:r>
            <a:endParaRPr lang="en-US" sz="2200" smtClean="0">
              <a:latin typeface="Tahoma" panose="020B0604030504040204" pitchFamily="34" charset="0"/>
              <a:ea typeface="Tahoma" panose="020B0604030504040204" pitchFamily="34" charset="0"/>
              <a:cs typeface="Tahoma" panose="020B0604030504040204" pitchFamily="34" charset="0"/>
            </a:endParaRPr>
          </a:p>
          <a:p>
            <a:pPr lvl="1" algn="just"/>
            <a:endParaRPr lang="en-US" sz="2400">
              <a:latin typeface="Tahoma" panose="020B0604030504040204" pitchFamily="34" charset="0"/>
              <a:ea typeface="Tahoma" panose="020B0604030504040204" pitchFamily="34" charset="0"/>
              <a:cs typeface="Tahoma" panose="020B0604030504040204" pitchFamily="34" charset="0"/>
            </a:endParaRPr>
          </a:p>
          <a:p>
            <a:pPr lvl="1" algn="just"/>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080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81285" y="392761"/>
            <a:ext cx="9905998" cy="1478570"/>
          </a:xfrm>
        </p:spPr>
        <p:txBody>
          <a:bodyPr>
            <a:normAutofit/>
          </a:bodyPr>
          <a:lstStyle/>
          <a:p>
            <a:r>
              <a:rPr lang="en-US" sz="4400" smtClean="0">
                <a:latin typeface="Rockwell" panose="02060603020205020403" pitchFamily="18" charset="0"/>
              </a:rPr>
              <a:t>Tụ điện (Capacitor – C)</a:t>
            </a:r>
            <a:endParaRPr lang="en-US" sz="4400" dirty="0">
              <a:latin typeface="Rockwell" panose="02060603020205020403" pitchFamily="18" charset="0"/>
            </a:endParaRPr>
          </a:p>
        </p:txBody>
      </p:sp>
      <p:graphicFrame>
        <p:nvGraphicFramePr>
          <p:cNvPr id="4" name="Content Placeholder 3">
            <a:extLst>
              <a:ext uri="{FF2B5EF4-FFF2-40B4-BE49-F238E27FC236}">
                <a16:creationId xmlns:a16="http://schemas.microsoft.com/office/drawing/2014/main" id="{242FA989-6B7C-488C-85ED-CB8D01BA3254}"/>
              </a:ext>
              <a:ext uri="{C183D7F6-B498-43B3-948B-1728B52AA6E4}">
                <adec:decorative xmlns:adec="http://schemas.microsoft.com/office/drawing/2017/decorative" xmlns="" val="1"/>
              </a:ext>
            </a:extLst>
          </p:cNvPr>
          <p:cNvGraphicFramePr>
            <a:graphicFrameLocks noGrp="1"/>
          </p:cNvGraphicFramePr>
          <p:nvPr>
            <p:ph idx="1"/>
            <p:extLst>
              <p:ext uri="{D42A27DB-BD31-4B8C-83A1-F6EECF244321}">
                <p14:modId xmlns:p14="http://schemas.microsoft.com/office/powerpoint/2010/main" val="1341064355"/>
              </p:ext>
            </p:extLst>
          </p:nvPr>
        </p:nvGraphicFramePr>
        <p:xfrm>
          <a:off x="477061" y="1871331"/>
          <a:ext cx="11314446" cy="4492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Sơ lược linh kiện điện tử</a:t>
            </a:r>
            <a:endParaRPr lang="en-US"/>
          </a:p>
        </p:txBody>
      </p:sp>
    </p:spTree>
    <p:extLst>
      <p:ext uri="{BB962C8B-B14F-4D97-AF65-F5344CB8AC3E}">
        <p14:creationId xmlns:p14="http://schemas.microsoft.com/office/powerpoint/2010/main" val="3701167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5" y="331135"/>
            <a:ext cx="9905998" cy="1478570"/>
          </a:xfrm>
        </p:spPr>
        <p:txBody>
          <a:bodyPr>
            <a:normAutofit/>
          </a:bodyPr>
          <a:lstStyle/>
          <a:p>
            <a:r>
              <a:rPr lang="en-US" sz="4400" smtClean="0">
                <a:latin typeface="Rockwell" panose="02060603020205020403" pitchFamily="18" charset="0"/>
              </a:rPr>
              <a:t>CHƯƠNG TRÌNH HỌC TẬP</a:t>
            </a:r>
            <a:endParaRPr lang="en-US" sz="4400" dirty="0">
              <a:latin typeface="Rockwell" panose="02060603020205020403" pitchFamily="18" charset="0"/>
            </a:endParaRP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xmlns="" val="1"/>
              </a:ext>
            </a:extLst>
          </p:cNvPr>
          <p:cNvGraphicFramePr>
            <a:graphicFrameLocks noGrp="1"/>
          </p:cNvGraphicFramePr>
          <p:nvPr>
            <p:ph idx="1"/>
            <p:extLst>
              <p:ext uri="{D42A27DB-BD31-4B8C-83A1-F6EECF244321}">
                <p14:modId xmlns:p14="http://schemas.microsoft.com/office/powerpoint/2010/main" val="1502775902"/>
              </p:ext>
            </p:extLst>
          </p:nvPr>
        </p:nvGraphicFramePr>
        <p:xfrm>
          <a:off x="1141413" y="1725296"/>
          <a:ext cx="10419216"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71600" y="6426926"/>
            <a:ext cx="9392194" cy="369332"/>
          </a:xfrm>
          <a:prstGeom prst="rect">
            <a:avLst/>
          </a:prstGeom>
          <a:noFill/>
        </p:spPr>
        <p:txBody>
          <a:bodyPr wrap="square" rtlCol="0">
            <a:spAutoFit/>
          </a:bodyPr>
          <a:lstStyle/>
          <a:p>
            <a:r>
              <a:rPr lang="en-US" smtClean="0"/>
              <a:t>Tóm tắt nội dung</a:t>
            </a:r>
            <a:endParaRPr lang="en-US"/>
          </a:p>
        </p:txBody>
      </p:sp>
    </p:spTree>
    <p:extLst>
      <p:ext uri="{BB962C8B-B14F-4D97-AF65-F5344CB8AC3E}">
        <p14:creationId xmlns:p14="http://schemas.microsoft.com/office/powerpoint/2010/main" val="325368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3940038" cy="1478570"/>
          </a:xfrm>
        </p:spPr>
        <p:txBody>
          <a:bodyPr>
            <a:normAutofit/>
          </a:bodyPr>
          <a:lstStyle/>
          <a:p>
            <a:r>
              <a:rPr lang="en-US" sz="4400" smtClean="0">
                <a:latin typeface="Rockwell" panose="02060603020205020403" pitchFamily="18" charset="0"/>
              </a:rPr>
              <a:t>Phân loại</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a:normAutofit lnSpcReduction="10000"/>
          </a:bodyPr>
          <a:lstStyle/>
          <a:p>
            <a:pPr lvl="1"/>
            <a:r>
              <a:rPr lang="en-US" sz="2400" smtClean="0">
                <a:latin typeface="Tahoma" panose="020B0604030504040204" pitchFamily="34" charset="0"/>
                <a:ea typeface="Tahoma" panose="020B0604030504040204" pitchFamily="34" charset="0"/>
                <a:cs typeface="Tahoma" panose="020B0604030504040204" pitchFamily="34" charset="0"/>
              </a:rPr>
              <a:t>Tụ hóa</a:t>
            </a:r>
            <a:endParaRPr lang="en-US" sz="2400">
              <a:latin typeface="Tahoma" panose="020B0604030504040204" pitchFamily="34" charset="0"/>
              <a:ea typeface="Tahoma" panose="020B0604030504040204" pitchFamily="34" charset="0"/>
              <a:cs typeface="Tahoma" panose="020B0604030504040204" pitchFamily="34" charset="0"/>
            </a:endParaRPr>
          </a:p>
          <a:p>
            <a:pPr lvl="1"/>
            <a:r>
              <a:rPr lang="en-US" sz="2400">
                <a:latin typeface="Tahoma" panose="020B0604030504040204" pitchFamily="34" charset="0"/>
                <a:ea typeface="Tahoma" panose="020B0604030504040204" pitchFamily="34" charset="0"/>
                <a:cs typeface="Tahoma" panose="020B0604030504040204" pitchFamily="34" charset="0"/>
              </a:rPr>
              <a:t>Tụ </a:t>
            </a:r>
            <a:r>
              <a:rPr lang="en-US" sz="2400" smtClean="0">
                <a:latin typeface="Tahoma" panose="020B0604030504040204" pitchFamily="34" charset="0"/>
                <a:ea typeface="Tahoma" panose="020B0604030504040204" pitchFamily="34" charset="0"/>
                <a:cs typeface="Tahoma" panose="020B0604030504040204" pitchFamily="34" charset="0"/>
              </a:rPr>
              <a:t>Tantalum</a:t>
            </a:r>
            <a:endParaRPr lang="en-US" sz="2400">
              <a:latin typeface="Tahoma" panose="020B0604030504040204" pitchFamily="34" charset="0"/>
              <a:ea typeface="Tahoma" panose="020B0604030504040204" pitchFamily="34" charset="0"/>
              <a:cs typeface="Tahoma" panose="020B0604030504040204" pitchFamily="34" charset="0"/>
            </a:endParaRPr>
          </a:p>
          <a:p>
            <a:pPr lvl="1"/>
            <a:r>
              <a:rPr lang="en-US" sz="2400">
                <a:latin typeface="Tahoma" panose="020B0604030504040204" pitchFamily="34" charset="0"/>
                <a:ea typeface="Tahoma" panose="020B0604030504040204" pitchFamily="34" charset="0"/>
                <a:cs typeface="Tahoma" panose="020B0604030504040204" pitchFamily="34" charset="0"/>
              </a:rPr>
              <a:t>Tụ không phân cực</a:t>
            </a:r>
          </a:p>
          <a:p>
            <a:pPr lvl="1"/>
            <a:r>
              <a:rPr lang="en-US" sz="2400">
                <a:latin typeface="Tahoma" panose="020B0604030504040204" pitchFamily="34" charset="0"/>
                <a:ea typeface="Tahoma" panose="020B0604030504040204" pitchFamily="34" charset="0"/>
                <a:cs typeface="Tahoma" panose="020B0604030504040204" pitchFamily="34" charset="0"/>
              </a:rPr>
              <a:t>Các loại tụ có dùng mã</a:t>
            </a:r>
          </a:p>
          <a:p>
            <a:pPr lvl="1"/>
            <a:r>
              <a:rPr lang="en-US" sz="2400">
                <a:latin typeface="Tahoma" panose="020B0604030504040204" pitchFamily="34" charset="0"/>
                <a:ea typeface="Tahoma" panose="020B0604030504040204" pitchFamily="34" charset="0"/>
                <a:cs typeface="Tahoma" panose="020B0604030504040204" pitchFamily="34" charset="0"/>
              </a:rPr>
              <a:t>Tụ có dùng mã màu</a:t>
            </a:r>
          </a:p>
          <a:p>
            <a:pPr lvl="1"/>
            <a:r>
              <a:rPr lang="en-US" sz="2400">
                <a:latin typeface="Tahoma" panose="020B0604030504040204" pitchFamily="34" charset="0"/>
                <a:ea typeface="Tahoma" panose="020B0604030504040204" pitchFamily="34" charset="0"/>
                <a:cs typeface="Tahoma" panose="020B0604030504040204" pitchFamily="34" charset="0"/>
              </a:rPr>
              <a:t>Tụ </a:t>
            </a:r>
            <a:r>
              <a:rPr lang="en-US" sz="2400" smtClean="0">
                <a:latin typeface="Tahoma" panose="020B0604030504040204" pitchFamily="34" charset="0"/>
                <a:ea typeface="Tahoma" panose="020B0604030504040204" pitchFamily="34" charset="0"/>
                <a:cs typeface="Tahoma" panose="020B0604030504040204" pitchFamily="34" charset="0"/>
              </a:rPr>
              <a:t>polyester</a:t>
            </a:r>
          </a:p>
          <a:p>
            <a:pPr lvl="1"/>
            <a:r>
              <a:rPr lang="en-US" sz="2400" smtClean="0">
                <a:latin typeface="Tahoma" panose="020B0604030504040204" pitchFamily="34" charset="0"/>
                <a:ea typeface="Tahoma" panose="020B0604030504040204" pitchFamily="34" charset="0"/>
                <a:cs typeface="Tahoma" panose="020B0604030504040204" pitchFamily="34" charset="0"/>
              </a:rPr>
              <a:t>Tụ xoay</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Tụ điện - Phân loại tụ điện</a:t>
            </a:r>
            <a:endParaRPr lang="en-US"/>
          </a:p>
        </p:txBody>
      </p:sp>
      <p:sp>
        <p:nvSpPr>
          <p:cNvPr id="6" name="TextBox 5"/>
          <p:cNvSpPr txBox="1"/>
          <p:nvPr/>
        </p:nvSpPr>
        <p:spPr>
          <a:xfrm>
            <a:off x="6309360" y="5791201"/>
            <a:ext cx="4738051" cy="369332"/>
          </a:xfrm>
          <a:prstGeom prst="rect">
            <a:avLst/>
          </a:prstGeom>
          <a:noFill/>
        </p:spPr>
        <p:txBody>
          <a:bodyPr wrap="square" rtlCol="0">
            <a:spAutoFit/>
          </a:bodyPr>
          <a:lstStyle/>
          <a:p>
            <a:r>
              <a:rPr lang="en-US" smtClean="0"/>
              <a:t>Ký hiệu tụ điện trong mạch điện / CAD</a:t>
            </a:r>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1" y="4362252"/>
            <a:ext cx="4791744" cy="1428949"/>
          </a:xfrm>
          <a:prstGeom prst="rect">
            <a:avLst/>
          </a:prstGeom>
          <a:ln>
            <a:solidFill>
              <a:schemeClr val="bg1"/>
            </a:solidFill>
          </a:ln>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1" y="576783"/>
            <a:ext cx="4791744" cy="3429272"/>
          </a:xfrm>
          <a:prstGeom prst="rect">
            <a:avLst/>
          </a:prstGeom>
          <a:ln>
            <a:solidFill>
              <a:schemeClr val="bg1"/>
            </a:solidFill>
          </a:ln>
        </p:spPr>
      </p:pic>
    </p:spTree>
    <p:extLst>
      <p:ext uri="{BB962C8B-B14F-4D97-AF65-F5344CB8AC3E}">
        <p14:creationId xmlns:p14="http://schemas.microsoft.com/office/powerpoint/2010/main" val="890694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Tụ hóa</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Tụ điện - Phân loại tụ điện</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515719"/>
            <a:ext cx="7344499" cy="2150800"/>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Tụ hóa là </a:t>
            </a:r>
            <a:r>
              <a:rPr lang="vi-VN" sz="2400" smtClean="0">
                <a:latin typeface="Tahoma" panose="020B0604030504040204" pitchFamily="34" charset="0"/>
                <a:ea typeface="Tahoma" panose="020B0604030504040204" pitchFamily="34" charset="0"/>
                <a:cs typeface="Tahoma" panose="020B0604030504040204" pitchFamily="34" charset="0"/>
              </a:rPr>
              <a:t>tụ </a:t>
            </a:r>
            <a:r>
              <a:rPr lang="vi-VN" sz="2400">
                <a:latin typeface="Tahoma" panose="020B0604030504040204" pitchFamily="34" charset="0"/>
                <a:ea typeface="Tahoma" panose="020B0604030504040204" pitchFamily="34" charset="0"/>
                <a:cs typeface="Tahoma" panose="020B0604030504040204" pitchFamily="34" charset="0"/>
              </a:rPr>
              <a:t>có phân cực</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Có hai dạng tụ </a:t>
            </a:r>
            <a:r>
              <a:rPr lang="vi-VN" sz="2400" smtClean="0">
                <a:latin typeface="Tahoma" panose="020B0604030504040204" pitchFamily="34" charset="0"/>
                <a:ea typeface="Tahoma" panose="020B0604030504040204" pitchFamily="34" charset="0"/>
                <a:cs typeface="Tahoma" panose="020B0604030504040204" pitchFamily="34" charset="0"/>
              </a:rPr>
              <a:t>hóa</a:t>
            </a:r>
            <a:r>
              <a:rPr lang="en-US" sz="2400" smtClean="0">
                <a:latin typeface="Tahoma" panose="020B0604030504040204" pitchFamily="34" charset="0"/>
                <a:ea typeface="Tahoma" panose="020B0604030504040204" pitchFamily="34" charset="0"/>
                <a:cs typeface="Tahoma" panose="020B0604030504040204" pitchFamily="34" charset="0"/>
              </a:rPr>
              <a:t>: (1) </a:t>
            </a:r>
            <a:r>
              <a:rPr lang="vi-VN" sz="2400" smtClean="0">
                <a:latin typeface="Tahoma" panose="020B0604030504040204" pitchFamily="34" charset="0"/>
                <a:ea typeface="Tahoma" panose="020B0604030504040204" pitchFamily="34" charset="0"/>
                <a:cs typeface="Tahoma" panose="020B0604030504040204" pitchFamily="34" charset="0"/>
              </a:rPr>
              <a:t>có </a:t>
            </a:r>
            <a:r>
              <a:rPr lang="vi-VN" sz="2400">
                <a:latin typeface="Tahoma" panose="020B0604030504040204" pitchFamily="34" charset="0"/>
                <a:ea typeface="Tahoma" panose="020B0604030504040204" pitchFamily="34" charset="0"/>
                <a:cs typeface="Tahoma" panose="020B0604030504040204" pitchFamily="34" charset="0"/>
              </a:rPr>
              <a:t>chân tại hai đầu trụ tròn của tụ </a:t>
            </a:r>
            <a:r>
              <a:rPr lang="vi-VN" sz="2400" smtClean="0">
                <a:latin typeface="Tahoma" panose="020B0604030504040204" pitchFamily="34" charset="0"/>
                <a:ea typeface="Tahoma" panose="020B0604030504040204" pitchFamily="34" charset="0"/>
                <a:cs typeface="Tahoma" panose="020B0604030504040204" pitchFamily="34" charset="0"/>
              </a:rPr>
              <a:t>(hình </a:t>
            </a:r>
            <a:r>
              <a:rPr lang="vi-VN" sz="2400">
                <a:latin typeface="Tahoma" panose="020B0604030504040204" pitchFamily="34" charset="0"/>
                <a:ea typeface="Tahoma" panose="020B0604030504040204" pitchFamily="34" charset="0"/>
                <a:cs typeface="Tahoma" panose="020B0604030504040204" pitchFamily="34" charset="0"/>
              </a:rPr>
              <a:t>a</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(2) </a:t>
            </a:r>
            <a:r>
              <a:rPr lang="vi-VN" sz="2400" smtClean="0">
                <a:latin typeface="Tahoma" panose="020B0604030504040204" pitchFamily="34" charset="0"/>
                <a:ea typeface="Tahoma" panose="020B0604030504040204" pitchFamily="34" charset="0"/>
                <a:cs typeface="Tahoma" panose="020B0604030504040204" pitchFamily="34" charset="0"/>
              </a:rPr>
              <a:t>có </a:t>
            </a:r>
            <a:r>
              <a:rPr lang="vi-VN" sz="2400">
                <a:latin typeface="Tahoma" panose="020B0604030504040204" pitchFamily="34" charset="0"/>
                <a:ea typeface="Tahoma" panose="020B0604030504040204" pitchFamily="34" charset="0"/>
                <a:cs typeface="Tahoma" panose="020B0604030504040204" pitchFamily="34" charset="0"/>
              </a:rPr>
              <a:t>2 chân nối ra cùng 1 đầu trụ tròn </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hình b</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70412" y="3700970"/>
            <a:ext cx="10760615" cy="2419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rên </a:t>
            </a:r>
            <a:r>
              <a:rPr lang="vi-VN" sz="2400">
                <a:latin typeface="Tahoma" panose="020B0604030504040204" pitchFamily="34" charset="0"/>
                <a:ea typeface="Tahoma" panose="020B0604030504040204" pitchFamily="34" charset="0"/>
                <a:cs typeface="Tahoma" panose="020B0604030504040204" pitchFamily="34" charset="0"/>
              </a:rPr>
              <a:t>các tụ hóa, người ta thường ghi kèm giá trị điện áp cực đại mà tụ có thể chịu được. Nếu trường hợp điện áp lớn hơn so với giá trị điện áp trên tụ thì tụ sẽ bị phồng hoặc nổ tụ tùy thuộc vào giá trị điện áp cung cấp. Thông thường, khi chọn các loại tụ hóa này người ta thường chọn các loại tụ có giá trị điện áp lớn hơn các giá trị điện áp đi qua </a:t>
            </a:r>
            <a:r>
              <a:rPr lang="vi-VN" sz="2400" smtClean="0">
                <a:latin typeface="Tahoma" panose="020B0604030504040204" pitchFamily="34" charset="0"/>
                <a:ea typeface="Tahoma" panose="020B0604030504040204" pitchFamily="34" charset="0"/>
                <a:cs typeface="Tahoma" panose="020B0604030504040204" pitchFamily="34" charset="0"/>
              </a:rPr>
              <a:t>tụ</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10242" name="Picture 2" descr="https://www.christianlouboutinoutlets.org/wp-content/uploads/2018/11/phan-loai-dien-tr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666" y="631241"/>
            <a:ext cx="3057888" cy="264466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726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Tụ tatalum</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Tị điện - Phân loại tụ điện</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515719"/>
            <a:ext cx="7344499" cy="2150800"/>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Tụ </a:t>
            </a:r>
            <a:r>
              <a:rPr lang="vi-VN" sz="2400" smtClean="0">
                <a:latin typeface="Tahoma" panose="020B0604030504040204" pitchFamily="34" charset="0"/>
                <a:ea typeface="Tahoma" panose="020B0604030504040204" pitchFamily="34" charset="0"/>
                <a:cs typeface="Tahoma" panose="020B0604030504040204" pitchFamily="34" charset="0"/>
              </a:rPr>
              <a:t>Tantal</a:t>
            </a:r>
            <a:r>
              <a:rPr lang="en-US" sz="2400" smtClean="0">
                <a:latin typeface="Tahoma" panose="020B0604030504040204" pitchFamily="34" charset="0"/>
                <a:ea typeface="Tahoma" panose="020B0604030504040204" pitchFamily="34" charset="0"/>
                <a:cs typeface="Tahoma" panose="020B0604030504040204" pitchFamily="34" charset="0"/>
              </a:rPr>
              <a:t>um</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cũng là loại tụ hóa nhưng có điện áp thấp hơn so với tụ hóa. Chúng khá đắt nhưng nhỏ và chúng được dùng khi yêu cầu về tụ dung lớn nhưng kích thước nhỏ.</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70412" y="3700970"/>
            <a:ext cx="10760615" cy="2419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Các loại tụ </a:t>
            </a:r>
            <a:r>
              <a:rPr lang="vi-VN" sz="2400" smtClean="0">
                <a:latin typeface="Tahoma" panose="020B0604030504040204" pitchFamily="34" charset="0"/>
                <a:ea typeface="Tahoma" panose="020B0604030504040204" pitchFamily="34" charset="0"/>
                <a:cs typeface="Tahoma" panose="020B0604030504040204" pitchFamily="34" charset="0"/>
              </a:rPr>
              <a:t>Tantal</a:t>
            </a:r>
            <a:r>
              <a:rPr lang="en-US" sz="2400" smtClean="0">
                <a:latin typeface="Tahoma" panose="020B0604030504040204" pitchFamily="34" charset="0"/>
                <a:ea typeface="Tahoma" panose="020B0604030504040204" pitchFamily="34" charset="0"/>
                <a:cs typeface="Tahoma" panose="020B0604030504040204" pitchFamily="34" charset="0"/>
              </a:rPr>
              <a:t>um</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hiện nay thường ghi rõ trên nó giá trị tụ, điện áp cũng như cực của tụ. </a:t>
            </a:r>
            <a:r>
              <a:rPr lang="vi-VN" sz="2400" smtClean="0">
                <a:latin typeface="Tahoma" panose="020B0604030504040204" pitchFamily="34" charset="0"/>
                <a:ea typeface="Tahoma" panose="020B0604030504040204" pitchFamily="34" charset="0"/>
                <a:cs typeface="Tahoma" panose="020B0604030504040204" pitchFamily="34" charset="0"/>
              </a:rPr>
              <a:t>Các </a:t>
            </a:r>
            <a:r>
              <a:rPr lang="vi-VN" sz="2400">
                <a:latin typeface="Tahoma" panose="020B0604030504040204" pitchFamily="34" charset="0"/>
                <a:ea typeface="Tahoma" panose="020B0604030504040204" pitchFamily="34" charset="0"/>
                <a:cs typeface="Tahoma" panose="020B0604030504040204" pitchFamily="34" charset="0"/>
              </a:rPr>
              <a:t>loại tụ </a:t>
            </a:r>
            <a:r>
              <a:rPr lang="vi-VN" sz="2400" smtClean="0">
                <a:latin typeface="Tahoma" panose="020B0604030504040204" pitchFamily="34" charset="0"/>
                <a:ea typeface="Tahoma" panose="020B0604030504040204" pitchFamily="34" charset="0"/>
                <a:cs typeface="Tahoma" panose="020B0604030504040204" pitchFamily="34" charset="0"/>
              </a:rPr>
              <a:t>Tantal</a:t>
            </a:r>
            <a:r>
              <a:rPr lang="en-US" sz="2400" smtClean="0">
                <a:latin typeface="Tahoma" panose="020B0604030504040204" pitchFamily="34" charset="0"/>
                <a:ea typeface="Tahoma" panose="020B0604030504040204" pitchFamily="34" charset="0"/>
                <a:cs typeface="Tahoma" panose="020B0604030504040204" pitchFamily="34" charset="0"/>
              </a:rPr>
              <a:t>um</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ngày xưa sử dụng mã màu để phân </a:t>
            </a:r>
            <a:r>
              <a:rPr lang="vi-VN" sz="2400" smtClean="0">
                <a:latin typeface="Tahoma" panose="020B0604030504040204" pitchFamily="34" charset="0"/>
                <a:ea typeface="Tahoma" panose="020B0604030504040204" pitchFamily="34" charset="0"/>
                <a:cs typeface="Tahoma" panose="020B0604030504040204" pitchFamily="34" charset="0"/>
              </a:rPr>
              <a:t>biệt</a:t>
            </a:r>
            <a:r>
              <a:rPr lang="en-US" sz="2400" smtClean="0">
                <a:latin typeface="Tahoma" panose="020B0604030504040204" pitchFamily="34" charset="0"/>
                <a:ea typeface="Tahoma" panose="020B0604030504040204" pitchFamily="34" charset="0"/>
                <a:cs typeface="Tahoma" panose="020B0604030504040204" pitchFamily="34" charset="0"/>
              </a:rPr>
              <a:t> như điện trở (</a:t>
            </a:r>
            <a:r>
              <a:rPr lang="vi-VN" sz="2400" smtClean="0">
                <a:latin typeface="Tahoma" panose="020B0604030504040204" pitchFamily="34" charset="0"/>
                <a:ea typeface="Tahoma" panose="020B0604030504040204" pitchFamily="34" charset="0"/>
                <a:cs typeface="Tahoma" panose="020B0604030504040204" pitchFamily="34" charset="0"/>
              </a:rPr>
              <a:t>đối </a:t>
            </a:r>
            <a:r>
              <a:rPr lang="vi-VN" sz="2400">
                <a:latin typeface="Tahoma" panose="020B0604030504040204" pitchFamily="34" charset="0"/>
                <a:ea typeface="Tahoma" panose="020B0604030504040204" pitchFamily="34" charset="0"/>
                <a:cs typeface="Tahoma" panose="020B0604030504040204" pitchFamily="34" charset="0"/>
              </a:rPr>
              <a:t>với các điểm màu </a:t>
            </a:r>
            <a:r>
              <a:rPr lang="vi-VN" sz="2400" smtClean="0">
                <a:latin typeface="Tahoma" panose="020B0604030504040204" pitchFamily="34" charset="0"/>
                <a:ea typeface="Tahoma" panose="020B0604030504040204" pitchFamily="34" charset="0"/>
                <a:cs typeface="Tahoma" panose="020B0604030504040204" pitchFamily="34" charset="0"/>
              </a:rPr>
              <a:t>xám </a:t>
            </a:r>
            <a:r>
              <a:rPr lang="vi-VN" sz="2400">
                <a:latin typeface="Tahoma" panose="020B0604030504040204" pitchFamily="34" charset="0"/>
                <a:ea typeface="Tahoma" panose="020B0604030504040204" pitchFamily="34" charset="0"/>
                <a:cs typeface="Tahoma" panose="020B0604030504040204" pitchFamily="34" charset="0"/>
              </a:rPr>
              <a:t>có nghĩa là giá trị tụ nhân với 0,01; trắng nhân 0,1 và đen là nhân </a:t>
            </a:r>
            <a:r>
              <a:rPr lang="vi-VN" sz="2400" smtClean="0">
                <a:latin typeface="Tahoma" panose="020B0604030504040204" pitchFamily="34" charset="0"/>
                <a:ea typeface="Tahoma" panose="020B0604030504040204" pitchFamily="34" charset="0"/>
                <a:cs typeface="Tahoma" panose="020B0604030504040204" pitchFamily="34" charset="0"/>
              </a:rPr>
              <a:t>1</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Cột màu định nghĩa giá trị điện áp thường nằm ở gần chân của tụ và có các giá trị như sau:</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3092" y="962117"/>
            <a:ext cx="3257935" cy="2704402"/>
          </a:xfrm>
          <a:prstGeom prst="rect">
            <a:avLst/>
          </a:prstGeom>
        </p:spPr>
      </p:pic>
    </p:spTree>
    <p:extLst>
      <p:ext uri="{BB962C8B-B14F-4D97-AF65-F5344CB8AC3E}">
        <p14:creationId xmlns:p14="http://schemas.microsoft.com/office/powerpoint/2010/main" val="622953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Tụ tatalum - tt</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Tụ điện - Phân loại tụ điện</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515718"/>
            <a:ext cx="4082462" cy="4179687"/>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Tụ thường và kí </a:t>
            </a:r>
            <a:r>
              <a:rPr lang="vi-VN" sz="2400" smtClean="0">
                <a:latin typeface="Tahoma" panose="020B0604030504040204" pitchFamily="34" charset="0"/>
                <a:ea typeface="Tahoma" panose="020B0604030504040204" pitchFamily="34" charset="0"/>
                <a:cs typeface="Tahoma" panose="020B0604030504040204" pitchFamily="34" charset="0"/>
              </a:rPr>
              <a:t>hiệu</a:t>
            </a:r>
            <a:r>
              <a:rPr lang="en-US" sz="2400" smtClean="0">
                <a:latin typeface="Tahoma" panose="020B0604030504040204" pitchFamily="34" charset="0"/>
                <a:ea typeface="Tahoma" panose="020B0604030504040204" pitchFamily="34" charset="0"/>
                <a:cs typeface="Tahoma" panose="020B0604030504040204" pitchFamily="34" charset="0"/>
              </a:rPr>
              <a:t>:</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Vàng = 6,3V</a:t>
            </a:r>
            <a:endParaRPr lang="en-US" sz="2200">
              <a:latin typeface="Tahoma" panose="020B0604030504040204" pitchFamily="34" charset="0"/>
              <a:ea typeface="Tahoma" panose="020B0604030504040204" pitchFamily="34" charset="0"/>
              <a:cs typeface="Tahoma" panose="020B0604030504040204" pitchFamily="34" charset="0"/>
            </a:endParaRPr>
          </a:p>
          <a:p>
            <a:pPr lvl="2" algn="just"/>
            <a:r>
              <a:rPr lang="en-US" sz="2200" smtClean="0">
                <a:latin typeface="Tahoma" panose="020B0604030504040204" pitchFamily="34" charset="0"/>
                <a:ea typeface="Tahoma" panose="020B0604030504040204" pitchFamily="34" charset="0"/>
                <a:cs typeface="Tahoma" panose="020B0604030504040204" pitchFamily="34" charset="0"/>
              </a:rPr>
              <a:t>Đen = </a:t>
            </a:r>
            <a:r>
              <a:rPr lang="en-US" sz="2200">
                <a:latin typeface="Tahoma" panose="020B0604030504040204" pitchFamily="34" charset="0"/>
                <a:ea typeface="Tahoma" panose="020B0604030504040204" pitchFamily="34" charset="0"/>
                <a:cs typeface="Tahoma" panose="020B0604030504040204" pitchFamily="34" charset="0"/>
              </a:rPr>
              <a:t>10V</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Xanh </a:t>
            </a:r>
            <a:r>
              <a:rPr lang="en-US" sz="2200">
                <a:latin typeface="Tahoma" panose="020B0604030504040204" pitchFamily="34" charset="0"/>
                <a:ea typeface="Tahoma" panose="020B0604030504040204" pitchFamily="34" charset="0"/>
                <a:cs typeface="Tahoma" panose="020B0604030504040204" pitchFamily="34" charset="0"/>
              </a:rPr>
              <a:t>lá </a:t>
            </a:r>
            <a:r>
              <a:rPr lang="en-US" sz="2200" smtClean="0">
                <a:latin typeface="Tahoma" panose="020B0604030504040204" pitchFamily="34" charset="0"/>
                <a:ea typeface="Tahoma" panose="020B0604030504040204" pitchFamily="34" charset="0"/>
                <a:cs typeface="Tahoma" panose="020B0604030504040204" pitchFamily="34" charset="0"/>
              </a:rPr>
              <a:t>cây = </a:t>
            </a:r>
            <a:r>
              <a:rPr lang="en-US" sz="2200">
                <a:latin typeface="Tahoma" panose="020B0604030504040204" pitchFamily="34" charset="0"/>
                <a:ea typeface="Tahoma" panose="020B0604030504040204" pitchFamily="34" charset="0"/>
                <a:cs typeface="Tahoma" panose="020B0604030504040204" pitchFamily="34" charset="0"/>
              </a:rPr>
              <a:t>16V</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Xanh </a:t>
            </a:r>
            <a:r>
              <a:rPr lang="en-US" sz="2200">
                <a:latin typeface="Tahoma" panose="020B0604030504040204" pitchFamily="34" charset="0"/>
                <a:ea typeface="Tahoma" panose="020B0604030504040204" pitchFamily="34" charset="0"/>
                <a:cs typeface="Tahoma" panose="020B0604030504040204" pitchFamily="34" charset="0"/>
              </a:rPr>
              <a:t>da </a:t>
            </a:r>
            <a:r>
              <a:rPr lang="en-US" sz="2200" smtClean="0">
                <a:latin typeface="Tahoma" panose="020B0604030504040204" pitchFamily="34" charset="0"/>
                <a:ea typeface="Tahoma" panose="020B0604030504040204" pitchFamily="34" charset="0"/>
                <a:cs typeface="Tahoma" panose="020B0604030504040204" pitchFamily="34" charset="0"/>
              </a:rPr>
              <a:t>trời = </a:t>
            </a:r>
            <a:r>
              <a:rPr lang="en-US" sz="2200">
                <a:latin typeface="Tahoma" panose="020B0604030504040204" pitchFamily="34" charset="0"/>
                <a:ea typeface="Tahoma" panose="020B0604030504040204" pitchFamily="34" charset="0"/>
                <a:cs typeface="Tahoma" panose="020B0604030504040204" pitchFamily="34" charset="0"/>
              </a:rPr>
              <a:t>20V</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Xám = </a:t>
            </a:r>
            <a:r>
              <a:rPr lang="en-US" sz="2200">
                <a:latin typeface="Tahoma" panose="020B0604030504040204" pitchFamily="34" charset="0"/>
                <a:ea typeface="Tahoma" panose="020B0604030504040204" pitchFamily="34" charset="0"/>
                <a:cs typeface="Tahoma" panose="020B0604030504040204" pitchFamily="34" charset="0"/>
              </a:rPr>
              <a:t>25V</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Trắng = </a:t>
            </a:r>
            <a:r>
              <a:rPr lang="en-US" sz="2200">
                <a:latin typeface="Tahoma" panose="020B0604030504040204" pitchFamily="34" charset="0"/>
                <a:ea typeface="Tahoma" panose="020B0604030504040204" pitchFamily="34" charset="0"/>
                <a:cs typeface="Tahoma" panose="020B0604030504040204" pitchFamily="34" charset="0"/>
              </a:rPr>
              <a:t>30V</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Hồng = </a:t>
            </a:r>
            <a:r>
              <a:rPr lang="en-US" sz="2200">
                <a:latin typeface="Tahoma" panose="020B0604030504040204" pitchFamily="34" charset="0"/>
                <a:ea typeface="Tahoma" panose="020B0604030504040204" pitchFamily="34" charset="0"/>
                <a:cs typeface="Tahoma" panose="020B0604030504040204" pitchFamily="34" charset="0"/>
              </a:rPr>
              <a:t>35V</a:t>
            </a:r>
            <a:endParaRPr lang="en-US" sz="2200" smtClean="0">
              <a:latin typeface="Tahoma" panose="020B0604030504040204" pitchFamily="34" charset="0"/>
              <a:ea typeface="Tahoma" panose="020B0604030504040204" pitchFamily="34" charset="0"/>
              <a:cs typeface="Tahoma" panose="020B0604030504040204" pitchFamily="34" charset="0"/>
            </a:endParaRPr>
          </a:p>
        </p:txBody>
      </p:sp>
      <p:grpSp>
        <p:nvGrpSpPr>
          <p:cNvPr id="9" name="Group 8"/>
          <p:cNvGrpSpPr/>
          <p:nvPr/>
        </p:nvGrpSpPr>
        <p:grpSpPr>
          <a:xfrm>
            <a:off x="6235634" y="503639"/>
            <a:ext cx="3358556" cy="1246655"/>
            <a:chOff x="5367432" y="1750292"/>
            <a:chExt cx="3358556" cy="1246655"/>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432" y="1750293"/>
              <a:ext cx="1382216" cy="1243995"/>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649" y="1750292"/>
              <a:ext cx="1009687" cy="1246655"/>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335" y="1750292"/>
              <a:ext cx="966653" cy="1245908"/>
            </a:xfrm>
            <a:prstGeom prst="rect">
              <a:avLst/>
            </a:prstGeom>
          </p:spPr>
        </p:pic>
      </p:grpSp>
      <p:sp>
        <p:nvSpPr>
          <p:cNvPr id="11" name="Content Placeholder 2">
            <a:extLst>
              <a:ext uri="{FF2B5EF4-FFF2-40B4-BE49-F238E27FC236}">
                <a16:creationId xmlns:a16="http://schemas.microsoft.com/office/drawing/2014/main" id="{143F5361-68C0-4BF5-80C8-F1E7BF92B2DB}"/>
              </a:ext>
            </a:extLst>
          </p:cNvPr>
          <p:cNvSpPr txBox="1">
            <a:spLocks/>
          </p:cNvSpPr>
          <p:nvPr/>
        </p:nvSpPr>
        <p:spPr>
          <a:xfrm>
            <a:off x="4652876" y="1747635"/>
            <a:ext cx="6933878" cy="417968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3 </a:t>
            </a:r>
            <a:r>
              <a:rPr lang="vi-VN" sz="2400">
                <a:latin typeface="Tahoma" panose="020B0604030504040204" pitchFamily="34" charset="0"/>
                <a:ea typeface="Tahoma" panose="020B0604030504040204" pitchFamily="34" charset="0"/>
                <a:cs typeface="Tahoma" panose="020B0604030504040204" pitchFamily="34" charset="0"/>
              </a:rPr>
              <a:t>màu trên cùng lần lượt chỉ giá trị tụ tính theo pF,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M</a:t>
            </a:r>
            <a:r>
              <a:rPr lang="vi-VN" sz="2400" smtClean="0">
                <a:latin typeface="Tahoma" panose="020B0604030504040204" pitchFamily="34" charset="0"/>
                <a:ea typeface="Tahoma" panose="020B0604030504040204" pitchFamily="34" charset="0"/>
                <a:cs typeface="Tahoma" panose="020B0604030504040204" pitchFamily="34" charset="0"/>
              </a:rPr>
              <a:t>àu </a:t>
            </a:r>
            <a:r>
              <a:rPr lang="vi-VN" sz="2400">
                <a:latin typeface="Tahoma" panose="020B0604030504040204" pitchFamily="34" charset="0"/>
                <a:ea typeface="Tahoma" panose="020B0604030504040204" pitchFamily="34" charset="0"/>
                <a:cs typeface="Tahoma" panose="020B0604030504040204" pitchFamily="34" charset="0"/>
              </a:rPr>
              <a:t>thứ 4 là chỉ dung sai </a:t>
            </a:r>
            <a:r>
              <a:rPr lang="vi-VN" sz="2400" smtClean="0">
                <a:latin typeface="Tahoma" panose="020B0604030504040204" pitchFamily="34" charset="0"/>
                <a:ea typeface="Tahoma" panose="020B0604030504040204" pitchFamily="34" charset="0"/>
                <a:cs typeface="Tahoma" panose="020B0604030504040204" pitchFamily="34" charset="0"/>
              </a:rPr>
              <a:t>và</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M</a:t>
            </a:r>
            <a:r>
              <a:rPr lang="vi-VN" sz="2400" smtClean="0">
                <a:latin typeface="Tahoma" panose="020B0604030504040204" pitchFamily="34" charset="0"/>
                <a:ea typeface="Tahoma" panose="020B0604030504040204" pitchFamily="34" charset="0"/>
                <a:cs typeface="Tahoma" panose="020B0604030504040204" pitchFamily="34" charset="0"/>
              </a:rPr>
              <a:t>àu </a:t>
            </a:r>
            <a:r>
              <a:rPr lang="vi-VN" sz="2400">
                <a:latin typeface="Tahoma" panose="020B0604030504040204" pitchFamily="34" charset="0"/>
                <a:ea typeface="Tahoma" panose="020B0604030504040204" pitchFamily="34" charset="0"/>
                <a:cs typeface="Tahoma" panose="020B0604030504040204" pitchFamily="34" charset="0"/>
              </a:rPr>
              <a:t>thứ 5 chỉ ra giá trị điện áp</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200" smtClean="0">
                <a:latin typeface="Tahoma" panose="020B0604030504040204" pitchFamily="34" charset="0"/>
                <a:ea typeface="Tahoma" panose="020B0604030504040204" pitchFamily="34" charset="0"/>
                <a:cs typeface="Tahoma" panose="020B0604030504040204" pitchFamily="34" charset="0"/>
              </a:rPr>
              <a:t>Ví dụ: nâu/đen/cam: 10000pF = 10nF = 0.01uF </a:t>
            </a:r>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1%/35V</a:t>
            </a:r>
          </a:p>
          <a:p>
            <a:pPr lvl="1" algn="just"/>
            <a:r>
              <a:rPr lang="en-US" sz="22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Ví dụ: Dải đỏ </a:t>
            </a:r>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rộng/vàng: 22.10</a:t>
            </a:r>
            <a:r>
              <a:rPr lang="en-US" sz="2200" baseline="300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4</a:t>
            </a:r>
            <a:r>
              <a:rPr lang="en-US" sz="22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pF = 220nF = 0.22uF</a:t>
            </a:r>
            <a:endParaRPr lang="en-US" sz="22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97713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6958148" cy="1478570"/>
          </a:xfrm>
        </p:spPr>
        <p:txBody>
          <a:bodyPr>
            <a:normAutofit/>
          </a:bodyPr>
          <a:lstStyle/>
          <a:p>
            <a:r>
              <a:rPr lang="en-US" sz="4400" smtClean="0">
                <a:latin typeface="Rockwell" panose="02060603020205020403" pitchFamily="18" charset="0"/>
              </a:rPr>
              <a:t>Tụ </a:t>
            </a:r>
            <a:r>
              <a:rPr lang="en-US" sz="4400">
                <a:latin typeface="Rockwell" panose="02060603020205020403" pitchFamily="18" charset="0"/>
              </a:rPr>
              <a:t>không phân cực</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Tụ điện - Phân loại tụ điện</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515719"/>
            <a:ext cx="8612776" cy="2150800"/>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Các loại tụ nhỏ thường không phân cực. Các loại tụ này thường chịu được các điện áp </a:t>
            </a:r>
            <a:r>
              <a:rPr lang="vi-VN" sz="2400" smtClean="0">
                <a:latin typeface="Tahoma" panose="020B0604030504040204" pitchFamily="34" charset="0"/>
                <a:ea typeface="Tahoma" panose="020B0604030504040204" pitchFamily="34" charset="0"/>
                <a:cs typeface="Tahoma" panose="020B0604030504040204" pitchFamily="34" charset="0"/>
              </a:rPr>
              <a:t>cao</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thông </a:t>
            </a:r>
            <a:r>
              <a:rPr lang="vi-VN" sz="2400">
                <a:latin typeface="Tahoma" panose="020B0604030504040204" pitchFamily="34" charset="0"/>
                <a:ea typeface="Tahoma" panose="020B0604030504040204" pitchFamily="34" charset="0"/>
                <a:cs typeface="Tahoma" panose="020B0604030504040204" pitchFamily="34" charset="0"/>
              </a:rPr>
              <a:t>thường là khoảng 50V hay 250V. Các loại tụ không phân cực này có rất nhiều loại và có rất nhiều các hệ thống chuẩn đọc giá trị khác nhau.</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Content Placeholder 2">
            <a:extLst>
              <a:ext uri="{FF2B5EF4-FFF2-40B4-BE49-F238E27FC236}">
                <a16:creationId xmlns:a16="http://schemas.microsoft.com/office/drawing/2014/main" id="{143F5361-68C0-4BF5-80C8-F1E7BF92B2DB}"/>
              </a:ext>
            </a:extLst>
          </p:cNvPr>
          <p:cNvSpPr txBox="1">
            <a:spLocks/>
          </p:cNvSpPr>
          <p:nvPr/>
        </p:nvSpPr>
        <p:spPr>
          <a:xfrm>
            <a:off x="570414" y="3835114"/>
            <a:ext cx="10519953" cy="21508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Rất nhiều các loại tụ có giá trị nhỏ được ghi thẳng ra ngoài mà không cần có hệ số nhân nào, nhưng cũng có các loại tụ có thêm các giá trị cho hệ số nhân. Ví dụ có các tụ ghi 0.1 có nghĩa giá trị của nó là 0,1</a:t>
            </a:r>
            <a:r>
              <a:rPr lang="el-GR" sz="2400">
                <a:latin typeface="Tahoma" panose="020B0604030504040204" pitchFamily="34" charset="0"/>
                <a:ea typeface="Tahoma" panose="020B0604030504040204" pitchFamily="34" charset="0"/>
                <a:cs typeface="Tahoma" panose="020B0604030504040204" pitchFamily="34" charset="0"/>
              </a:rPr>
              <a:t>μ</a:t>
            </a:r>
            <a:r>
              <a:rPr lang="vi-VN" sz="2400">
                <a:latin typeface="Tahoma" panose="020B0604030504040204" pitchFamily="34" charset="0"/>
                <a:ea typeface="Tahoma" panose="020B0604030504040204" pitchFamily="34" charset="0"/>
                <a:cs typeface="Tahoma" panose="020B0604030504040204" pitchFamily="34" charset="0"/>
              </a:rPr>
              <a:t>F=100nF hay có các tụ ghi là 4n7 thì có nghĩa giá trị của tụ đó chính là 4,7nF</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6006" y="1706962"/>
            <a:ext cx="1397788" cy="1732674"/>
          </a:xfrm>
          <a:prstGeom prst="rect">
            <a:avLst/>
          </a:prstGeom>
        </p:spPr>
      </p:pic>
    </p:spTree>
    <p:extLst>
      <p:ext uri="{BB962C8B-B14F-4D97-AF65-F5344CB8AC3E}">
        <p14:creationId xmlns:p14="http://schemas.microsoft.com/office/powerpoint/2010/main" val="299605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6958148" cy="1478570"/>
          </a:xfrm>
        </p:spPr>
        <p:txBody>
          <a:bodyPr>
            <a:normAutofit/>
          </a:bodyPr>
          <a:lstStyle/>
          <a:p>
            <a:r>
              <a:rPr lang="en-US" sz="4400" smtClean="0">
                <a:latin typeface="Rockwell" panose="02060603020205020403" pitchFamily="18" charset="0"/>
              </a:rPr>
              <a:t>tụ </a:t>
            </a:r>
            <a:r>
              <a:rPr lang="en-US" sz="4400">
                <a:latin typeface="Rockwell" panose="02060603020205020403" pitchFamily="18" charset="0"/>
              </a:rPr>
              <a:t>có dùng mã</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Tụ điện - Phân loại tụ điện</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515718"/>
            <a:ext cx="9056912" cy="4911208"/>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Giá trị thứ 1 là số hàng chục</a:t>
            </a:r>
          </a:p>
          <a:p>
            <a:pPr lvl="1" algn="just"/>
            <a:r>
              <a:rPr lang="vi-VN" sz="2400">
                <a:latin typeface="Tahoma" panose="020B0604030504040204" pitchFamily="34" charset="0"/>
                <a:ea typeface="Tahoma" panose="020B0604030504040204" pitchFamily="34" charset="0"/>
                <a:cs typeface="Tahoma" panose="020B0604030504040204" pitchFamily="34" charset="0"/>
              </a:rPr>
              <a:t>Giá trị thứ 2 là số hàng đơn vị</a:t>
            </a:r>
          </a:p>
          <a:p>
            <a:pPr lvl="1" algn="just"/>
            <a:r>
              <a:rPr lang="vi-VN" sz="2400">
                <a:latin typeface="Tahoma" panose="020B0604030504040204" pitchFamily="34" charset="0"/>
                <a:ea typeface="Tahoma" panose="020B0604030504040204" pitchFamily="34" charset="0"/>
                <a:cs typeface="Tahoma" panose="020B0604030504040204" pitchFamily="34" charset="0"/>
              </a:rPr>
              <a:t>Giá trị thứ 3 là </a:t>
            </a:r>
            <a:r>
              <a:rPr lang="en-US" sz="2400" smtClean="0">
                <a:latin typeface="Tahoma" panose="020B0604030504040204" pitchFamily="34" charset="0"/>
                <a:ea typeface="Tahoma" panose="020B0604030504040204" pitchFamily="34" charset="0"/>
                <a:cs typeface="Tahoma" panose="020B0604030504040204" pitchFamily="34" charset="0"/>
              </a:rPr>
              <a:t>10 mũ x</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Giá </a:t>
            </a:r>
            <a:r>
              <a:rPr lang="vi-VN" sz="2400">
                <a:latin typeface="Tahoma" panose="020B0604030504040204" pitchFamily="34" charset="0"/>
                <a:ea typeface="Tahoma" panose="020B0604030504040204" pitchFamily="34" charset="0"/>
                <a:cs typeface="Tahoma" panose="020B0604030504040204" pitchFamily="34" charset="0"/>
              </a:rPr>
              <a:t>trị của tụ được đọc theo chuẩn là giá trị picro Fara (pF)</a:t>
            </a:r>
          </a:p>
          <a:p>
            <a:pPr lvl="1" algn="just"/>
            <a:r>
              <a:rPr lang="vi-VN" sz="2400">
                <a:latin typeface="Tahoma" panose="020B0604030504040204" pitchFamily="34" charset="0"/>
                <a:ea typeface="Tahoma" panose="020B0604030504040204" pitchFamily="34" charset="0"/>
                <a:cs typeface="Tahoma" panose="020B0604030504040204" pitchFamily="34" charset="0"/>
              </a:rPr>
              <a:t>Chữ số đi kèm sau cùng đó là chỉ giá trị sai số của </a:t>
            </a:r>
            <a:r>
              <a:rPr lang="vi-VN" sz="2400" smtClean="0">
                <a:latin typeface="Tahoma" panose="020B0604030504040204" pitchFamily="34" charset="0"/>
                <a:ea typeface="Tahoma" panose="020B0604030504040204" pitchFamily="34" charset="0"/>
                <a:cs typeface="Tahoma" panose="020B0604030504040204" pitchFamily="34" charset="0"/>
              </a:rPr>
              <a:t>tụ</a:t>
            </a:r>
            <a:r>
              <a:rPr lang="en-US" sz="2400" smtClean="0">
                <a:latin typeface="Tahoma" panose="020B0604030504040204" pitchFamily="34" charset="0"/>
                <a:ea typeface="Tahoma" panose="020B0604030504040204" pitchFamily="34" charset="0"/>
                <a:cs typeface="Tahoma" panose="020B0604030504040204" pitchFamily="34" charset="0"/>
              </a:rPr>
              <a:t>: </a:t>
            </a:r>
          </a:p>
          <a:p>
            <a:pPr lvl="2" algn="just"/>
            <a:r>
              <a:rPr lang="de-DE" sz="2200" smtClean="0">
                <a:latin typeface="Tahoma" panose="020B0604030504040204" pitchFamily="34" charset="0"/>
                <a:ea typeface="Tahoma" panose="020B0604030504040204" pitchFamily="34" charset="0"/>
                <a:cs typeface="Tahoma" panose="020B0604030504040204" pitchFamily="34" charset="0"/>
              </a:rPr>
              <a:t>5</a:t>
            </a:r>
            <a:r>
              <a:rPr lang="de-DE" sz="2200">
                <a:latin typeface="Tahoma" panose="020B0604030504040204" pitchFamily="34" charset="0"/>
                <a:ea typeface="Tahoma" panose="020B0604030504040204" pitchFamily="34" charset="0"/>
                <a:cs typeface="Tahoma" panose="020B0604030504040204" pitchFamily="34" charset="0"/>
              </a:rPr>
              <a:t>%( J), </a:t>
            </a:r>
            <a:endParaRPr lang="de-DE" sz="2200" smtClean="0">
              <a:latin typeface="Tahoma" panose="020B0604030504040204" pitchFamily="34" charset="0"/>
              <a:ea typeface="Tahoma" panose="020B0604030504040204" pitchFamily="34" charset="0"/>
              <a:cs typeface="Tahoma" panose="020B0604030504040204" pitchFamily="34" charset="0"/>
            </a:endParaRPr>
          </a:p>
          <a:p>
            <a:pPr lvl="2" algn="just"/>
            <a:r>
              <a:rPr lang="de-DE" sz="2200" smtClean="0">
                <a:latin typeface="Tahoma" panose="020B0604030504040204" pitchFamily="34" charset="0"/>
                <a:ea typeface="Tahoma" panose="020B0604030504040204" pitchFamily="34" charset="0"/>
                <a:cs typeface="Tahoma" panose="020B0604030504040204" pitchFamily="34" charset="0"/>
              </a:rPr>
              <a:t>10</a:t>
            </a:r>
            <a:r>
              <a:rPr lang="de-DE" sz="2200">
                <a:latin typeface="Tahoma" panose="020B0604030504040204" pitchFamily="34" charset="0"/>
                <a:ea typeface="Tahoma" panose="020B0604030504040204" pitchFamily="34" charset="0"/>
                <a:cs typeface="Tahoma" panose="020B0604030504040204" pitchFamily="34" charset="0"/>
              </a:rPr>
              <a:t>%( k), </a:t>
            </a:r>
            <a:endParaRPr lang="de-DE" sz="2200" smtClean="0">
              <a:latin typeface="Tahoma" panose="020B0604030504040204" pitchFamily="34" charset="0"/>
              <a:ea typeface="Tahoma" panose="020B0604030504040204" pitchFamily="34" charset="0"/>
              <a:cs typeface="Tahoma" panose="020B0604030504040204" pitchFamily="34" charset="0"/>
            </a:endParaRPr>
          </a:p>
          <a:p>
            <a:pPr lvl="2" algn="just"/>
            <a:r>
              <a:rPr lang="de-DE" sz="2200" smtClean="0">
                <a:latin typeface="Tahoma" panose="020B0604030504040204" pitchFamily="34" charset="0"/>
                <a:ea typeface="Tahoma" panose="020B0604030504040204" pitchFamily="34" charset="0"/>
                <a:cs typeface="Tahoma" panose="020B0604030504040204" pitchFamily="34" charset="0"/>
              </a:rPr>
              <a:t>20</a:t>
            </a:r>
            <a:r>
              <a:rPr lang="de-DE" sz="2200">
                <a:latin typeface="Tahoma" panose="020B0604030504040204" pitchFamily="34" charset="0"/>
                <a:ea typeface="Tahoma" panose="020B0604030504040204" pitchFamily="34" charset="0"/>
                <a:cs typeface="Tahoma" panose="020B0604030504040204" pitchFamily="34" charset="0"/>
              </a:rPr>
              <a:t>%( m)</a:t>
            </a:r>
            <a:endParaRPr lang="vi-VN" sz="220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Ví dụ: </a:t>
            </a:r>
            <a:r>
              <a:rPr lang="vi-VN" sz="2400" smtClean="0">
                <a:latin typeface="Tahoma" panose="020B0604030504040204" pitchFamily="34" charset="0"/>
                <a:ea typeface="Tahoma" panose="020B0604030504040204" pitchFamily="34" charset="0"/>
                <a:cs typeface="Tahoma" panose="020B0604030504040204" pitchFamily="34" charset="0"/>
              </a:rPr>
              <a:t>102 </a:t>
            </a:r>
            <a:r>
              <a:rPr lang="en-US" sz="2400" smtClean="0">
                <a:latin typeface="Tahoma" panose="020B0604030504040204" pitchFamily="34" charset="0"/>
                <a:ea typeface="Tahoma" panose="020B0604030504040204" pitchFamily="34" charset="0"/>
                <a:cs typeface="Tahoma" panose="020B0604030504040204" pitchFamily="34" charset="0"/>
              </a:rPr>
              <a:t>= 10.10</a:t>
            </a:r>
            <a:r>
              <a:rPr lang="en-US" sz="2400" baseline="30000" smtClean="0">
                <a:latin typeface="Tahoma" panose="020B0604030504040204" pitchFamily="34" charset="0"/>
                <a:ea typeface="Tahoma" panose="020B0604030504040204" pitchFamily="34" charset="0"/>
                <a:cs typeface="Tahoma" panose="020B0604030504040204" pitchFamily="34" charset="0"/>
              </a:rPr>
              <a:t>2 </a:t>
            </a:r>
            <a:r>
              <a:rPr lang="en-US" sz="2400" smtClean="0">
                <a:latin typeface="Tahoma" panose="020B0604030504040204" pitchFamily="34" charset="0"/>
                <a:ea typeface="Tahoma" panose="020B0604030504040204" pitchFamily="34" charset="0"/>
                <a:cs typeface="Tahoma" panose="020B0604030504040204" pitchFamily="34" charset="0"/>
              </a:rPr>
              <a:t>pF </a:t>
            </a:r>
            <a:r>
              <a:rPr lang="vi-VN" sz="2400" smtClean="0">
                <a:latin typeface="Tahoma" panose="020B0604030504040204" pitchFamily="34" charset="0"/>
                <a:ea typeface="Tahoma" panose="020B0604030504040204" pitchFamily="34" charset="0"/>
                <a:cs typeface="Tahoma" panose="020B0604030504040204" pitchFamily="34" charset="0"/>
              </a:rPr>
              <a:t>=1000</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pF </a:t>
            </a:r>
            <a:r>
              <a:rPr lang="vi-VN" sz="240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1nF</a:t>
            </a:r>
            <a:endParaRPr lang="vi-VN" sz="240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Hoặc </a:t>
            </a:r>
            <a:r>
              <a:rPr lang="vi-VN" sz="2400" smtClean="0">
                <a:latin typeface="Tahoma" panose="020B0604030504040204" pitchFamily="34" charset="0"/>
                <a:ea typeface="Tahoma" panose="020B0604030504040204" pitchFamily="34" charset="0"/>
                <a:cs typeface="Tahoma" panose="020B0604030504040204" pitchFamily="34" charset="0"/>
              </a:rPr>
              <a:t>272J </a:t>
            </a:r>
            <a:r>
              <a:rPr lang="en-US" sz="2400" smtClean="0">
                <a:latin typeface="Tahoma" panose="020B0604030504040204" pitchFamily="34" charset="0"/>
                <a:ea typeface="Tahoma" panose="020B0604030504040204" pitchFamily="34" charset="0"/>
                <a:cs typeface="Tahoma" panose="020B0604030504040204" pitchFamily="34" charset="0"/>
              </a:rPr>
              <a:t> = </a:t>
            </a:r>
            <a:r>
              <a:rPr lang="vi-VN" sz="2400" smtClean="0">
                <a:latin typeface="Tahoma" panose="020B0604030504040204" pitchFamily="34" charset="0"/>
                <a:ea typeface="Tahoma" panose="020B0604030504040204" pitchFamily="34" charset="0"/>
                <a:cs typeface="Tahoma" panose="020B0604030504040204" pitchFamily="34" charset="0"/>
              </a:rPr>
              <a:t>2700</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pF=</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2,7nF </a:t>
            </a:r>
            <a:r>
              <a:rPr lang="vi-VN" sz="2400">
                <a:latin typeface="Tahoma" panose="020B0604030504040204" pitchFamily="34" charset="0"/>
                <a:ea typeface="Tahoma" panose="020B0604030504040204" pitchFamily="34" charset="0"/>
                <a:cs typeface="Tahoma" panose="020B0604030504040204" pitchFamily="34" charset="0"/>
              </a:rPr>
              <a:t>và sai số là 5%</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264" y="471186"/>
            <a:ext cx="3315163" cy="2362530"/>
          </a:xfrm>
          <a:prstGeom prst="rect">
            <a:avLst/>
          </a:prstGeom>
        </p:spPr>
      </p:pic>
    </p:spTree>
    <p:extLst>
      <p:ext uri="{BB962C8B-B14F-4D97-AF65-F5344CB8AC3E}">
        <p14:creationId xmlns:p14="http://schemas.microsoft.com/office/powerpoint/2010/main" val="1880057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Tụ xoay</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Tụ điện - Phân loại tụ điện</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515719"/>
            <a:ext cx="10519953" cy="2150800"/>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Rất nhiều các tụ xoay có vòng xoay ngắn nên chúng không phù hợp cho các dải biến đổi rộng như là điện trở hoặc các chuyển mạch xoay. Chính vì thế trong nhiều ứng dụng, đặc biệt là trong các mạch định thời hay các mạch điều chỉnh thời gian thì người ta thường thay các tụ xoay bằng các điện trở xoay và kết hợp với 1 giá trị tụ điện xác định.</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101" y="3848328"/>
            <a:ext cx="1810003" cy="2124371"/>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24" y="3848328"/>
            <a:ext cx="1994968" cy="2124371"/>
          </a:xfrm>
          <a:prstGeom prst="rect">
            <a:avLst/>
          </a:prstGeom>
        </p:spPr>
      </p:pic>
    </p:spTree>
    <p:extLst>
      <p:ext uri="{BB962C8B-B14F-4D97-AF65-F5344CB8AC3E}">
        <p14:creationId xmlns:p14="http://schemas.microsoft.com/office/powerpoint/2010/main" val="121716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81285" y="392761"/>
            <a:ext cx="9905998" cy="1478570"/>
          </a:xfrm>
        </p:spPr>
        <p:txBody>
          <a:bodyPr>
            <a:normAutofit/>
          </a:bodyPr>
          <a:lstStyle/>
          <a:p>
            <a:r>
              <a:rPr lang="en-US" sz="4400" smtClean="0">
                <a:latin typeface="Rockwell" panose="02060603020205020403" pitchFamily="18" charset="0"/>
              </a:rPr>
              <a:t>CUỘN CẢM (INDUCTOR - L)</a:t>
            </a:r>
            <a:endParaRPr lang="en-US" sz="4400" dirty="0">
              <a:latin typeface="Rockwell" panose="02060603020205020403" pitchFamily="18" charset="0"/>
            </a:endParaRPr>
          </a:p>
        </p:txBody>
      </p:sp>
      <p:graphicFrame>
        <p:nvGraphicFramePr>
          <p:cNvPr id="4" name="Content Placeholder 3">
            <a:extLst>
              <a:ext uri="{FF2B5EF4-FFF2-40B4-BE49-F238E27FC236}">
                <a16:creationId xmlns:a16="http://schemas.microsoft.com/office/drawing/2014/main" id="{242FA989-6B7C-488C-85ED-CB8D01BA3254}"/>
              </a:ext>
              <a:ext uri="{C183D7F6-B498-43B3-948B-1728B52AA6E4}">
                <adec:decorative xmlns:adec="http://schemas.microsoft.com/office/drawing/2017/decorative" xmlns="" val="1"/>
              </a:ext>
            </a:extLst>
          </p:cNvPr>
          <p:cNvGraphicFramePr>
            <a:graphicFrameLocks noGrp="1"/>
          </p:cNvGraphicFramePr>
          <p:nvPr>
            <p:ph idx="1"/>
            <p:extLst>
              <p:ext uri="{D42A27DB-BD31-4B8C-83A1-F6EECF244321}">
                <p14:modId xmlns:p14="http://schemas.microsoft.com/office/powerpoint/2010/main" val="3919612836"/>
              </p:ext>
            </p:extLst>
          </p:nvPr>
        </p:nvGraphicFramePr>
        <p:xfrm>
          <a:off x="477061" y="1871331"/>
          <a:ext cx="11314446" cy="4492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Sơ lược linh kiện điện tử</a:t>
            </a:r>
            <a:endParaRPr lang="en-US"/>
          </a:p>
        </p:txBody>
      </p:sp>
    </p:spTree>
    <p:extLst>
      <p:ext uri="{BB962C8B-B14F-4D97-AF65-F5344CB8AC3E}">
        <p14:creationId xmlns:p14="http://schemas.microsoft.com/office/powerpoint/2010/main" val="1337367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3940038" cy="1478570"/>
          </a:xfrm>
        </p:spPr>
        <p:txBody>
          <a:bodyPr>
            <a:normAutofit/>
          </a:bodyPr>
          <a:lstStyle/>
          <a:p>
            <a:r>
              <a:rPr lang="en-US" sz="4400" smtClean="0">
                <a:latin typeface="Rockwell" panose="02060603020205020403" pitchFamily="18" charset="0"/>
              </a:rPr>
              <a:t>Phân loại</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2249486"/>
            <a:ext cx="9905999" cy="4177439"/>
          </a:xfrm>
        </p:spPr>
        <p:txBody>
          <a:bodyPr>
            <a:normAutofit/>
          </a:bodyPr>
          <a:lstStyle/>
          <a:p>
            <a:pPr lvl="1"/>
            <a:r>
              <a:rPr lang="en-US" sz="2400" smtClean="0">
                <a:latin typeface="Tahoma" panose="020B0604030504040204" pitchFamily="34" charset="0"/>
                <a:ea typeface="Tahoma" panose="020B0604030504040204" pitchFamily="34" charset="0"/>
                <a:cs typeface="Tahoma" panose="020B0604030504040204" pitchFamily="34" charset="0"/>
              </a:rPr>
              <a:t>Cuộn cảm cao tầng (1)</a:t>
            </a:r>
          </a:p>
          <a:p>
            <a:pPr lvl="1"/>
            <a:endParaRPr lang="en-US" sz="2400">
              <a:latin typeface="Tahoma" panose="020B0604030504040204" pitchFamily="34" charset="0"/>
              <a:ea typeface="Tahoma" panose="020B0604030504040204" pitchFamily="34" charset="0"/>
              <a:cs typeface="Tahoma" panose="020B0604030504040204" pitchFamily="34" charset="0"/>
            </a:endParaRPr>
          </a:p>
          <a:p>
            <a:pPr lvl="1"/>
            <a:endParaRPr lang="en-US" sz="2400" smtClean="0">
              <a:latin typeface="Tahoma" panose="020B0604030504040204" pitchFamily="34" charset="0"/>
              <a:ea typeface="Tahoma" panose="020B0604030504040204" pitchFamily="34" charset="0"/>
              <a:cs typeface="Tahoma" panose="020B0604030504040204" pitchFamily="34" charset="0"/>
            </a:endParaRPr>
          </a:p>
          <a:p>
            <a:pPr lvl="1"/>
            <a:r>
              <a:rPr lang="en-US" sz="2400" smtClean="0">
                <a:latin typeface="Tahoma" panose="020B0604030504040204" pitchFamily="34" charset="0"/>
                <a:ea typeface="Tahoma" panose="020B0604030504040204" pitchFamily="34" charset="0"/>
                <a:cs typeface="Tahoma" panose="020B0604030504040204" pitchFamily="34" charset="0"/>
              </a:rPr>
              <a:t>Cuộn cảm trung tần (2)</a:t>
            </a:r>
          </a:p>
          <a:p>
            <a:pPr lvl="1"/>
            <a:endParaRPr lang="en-US" sz="2400">
              <a:latin typeface="Tahoma" panose="020B0604030504040204" pitchFamily="34" charset="0"/>
              <a:ea typeface="Tahoma" panose="020B0604030504040204" pitchFamily="34" charset="0"/>
              <a:cs typeface="Tahoma" panose="020B0604030504040204" pitchFamily="34" charset="0"/>
            </a:endParaRPr>
          </a:p>
          <a:p>
            <a:pPr lvl="1"/>
            <a:endParaRPr lang="en-US" sz="2400" smtClean="0">
              <a:latin typeface="Tahoma" panose="020B0604030504040204" pitchFamily="34" charset="0"/>
              <a:ea typeface="Tahoma" panose="020B0604030504040204" pitchFamily="34" charset="0"/>
              <a:cs typeface="Tahoma" panose="020B0604030504040204" pitchFamily="34" charset="0"/>
            </a:endParaRPr>
          </a:p>
          <a:p>
            <a:pPr lvl="1"/>
            <a:endParaRPr lang="en-US" sz="2400" smtClean="0">
              <a:latin typeface="Tahoma" panose="020B0604030504040204" pitchFamily="34" charset="0"/>
              <a:ea typeface="Tahoma" panose="020B0604030504040204" pitchFamily="34" charset="0"/>
              <a:cs typeface="Tahoma" panose="020B0604030504040204" pitchFamily="34" charset="0"/>
            </a:endParaRPr>
          </a:p>
          <a:p>
            <a:pPr lvl="1"/>
            <a:r>
              <a:rPr lang="en-US" sz="2400" smtClean="0">
                <a:latin typeface="Tahoma" panose="020B0604030504040204" pitchFamily="34" charset="0"/>
                <a:ea typeface="Tahoma" panose="020B0604030504040204" pitchFamily="34" charset="0"/>
                <a:cs typeface="Tahoma" panose="020B0604030504040204" pitchFamily="34" charset="0"/>
              </a:rPr>
              <a:t>Cuộn cảm âm tần (3)</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Tụ điện - Phân loại tụ điện</a:t>
            </a:r>
            <a:endParaRPr lang="en-US"/>
          </a:p>
        </p:txBody>
      </p:sp>
      <p:pic>
        <p:nvPicPr>
          <p:cNvPr id="1026" name="Picture 2" descr="https://hoc247.net/fckeditorimg/upload/images/cao%20t%C3%A2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3234" y="95740"/>
            <a:ext cx="2988172" cy="19896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oc247.net/fckeditorimg/upload/images/trung%20t%E1%BA%A7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235" y="2475094"/>
            <a:ext cx="2988172" cy="1404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oc247.net/fckeditorimg/upload/images/%C3%A2m%20t%E1%BA%A7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402" y="4150759"/>
            <a:ext cx="1985511" cy="202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9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81285" y="392761"/>
            <a:ext cx="9905998" cy="1478570"/>
          </a:xfrm>
        </p:spPr>
        <p:txBody>
          <a:bodyPr>
            <a:normAutofit/>
          </a:bodyPr>
          <a:lstStyle/>
          <a:p>
            <a:r>
              <a:rPr lang="en-US" sz="4400" smtClean="0">
                <a:latin typeface="Rockwell" panose="02060603020205020403" pitchFamily="18" charset="0"/>
              </a:rPr>
              <a:t>TRANSISTOR (T)</a:t>
            </a:r>
            <a:endParaRPr lang="en-US" sz="4400" dirty="0">
              <a:latin typeface="Rockwell" panose="02060603020205020403" pitchFamily="18" charset="0"/>
            </a:endParaRPr>
          </a:p>
        </p:txBody>
      </p:sp>
      <p:graphicFrame>
        <p:nvGraphicFramePr>
          <p:cNvPr id="4" name="Content Placeholder 3">
            <a:extLst>
              <a:ext uri="{FF2B5EF4-FFF2-40B4-BE49-F238E27FC236}">
                <a16:creationId xmlns:a16="http://schemas.microsoft.com/office/drawing/2014/main" id="{242FA989-6B7C-488C-85ED-CB8D01BA3254}"/>
              </a:ext>
              <a:ext uri="{C183D7F6-B498-43B3-948B-1728B52AA6E4}">
                <adec:decorative xmlns:adec="http://schemas.microsoft.com/office/drawing/2017/decorative" xmlns="" val="1"/>
              </a:ext>
            </a:extLst>
          </p:cNvPr>
          <p:cNvGraphicFramePr>
            <a:graphicFrameLocks noGrp="1"/>
          </p:cNvGraphicFramePr>
          <p:nvPr>
            <p:ph idx="1"/>
            <p:extLst>
              <p:ext uri="{D42A27DB-BD31-4B8C-83A1-F6EECF244321}">
                <p14:modId xmlns:p14="http://schemas.microsoft.com/office/powerpoint/2010/main" val="1651731727"/>
              </p:ext>
            </p:extLst>
          </p:nvPr>
        </p:nvGraphicFramePr>
        <p:xfrm>
          <a:off x="477061" y="1871331"/>
          <a:ext cx="11314446" cy="4492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Sơ lược linh kiện điện tử</a:t>
            </a:r>
            <a:endParaRPr lang="en-US"/>
          </a:p>
        </p:txBody>
      </p:sp>
    </p:spTree>
    <p:extLst>
      <p:ext uri="{BB962C8B-B14F-4D97-AF65-F5344CB8AC3E}">
        <p14:creationId xmlns:p14="http://schemas.microsoft.com/office/powerpoint/2010/main" val="202064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smtClean="0">
                <a:latin typeface="Rockwell" panose="02060603020205020403" pitchFamily="18" charset="0"/>
              </a:rPr>
              <a:t>Sơ lược linh kiện điện tử</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3" y="1835830"/>
            <a:ext cx="9905999" cy="4160021"/>
          </a:xfrm>
        </p:spPr>
        <p:txBody>
          <a:bodyPr>
            <a:normAutofit fontScale="85000" lnSpcReduction="20000"/>
          </a:bodyPr>
          <a:lstStyle/>
          <a:p>
            <a:r>
              <a:rPr lang="en-US" smtClean="0">
                <a:latin typeface="Tahoma" panose="020B0604030504040204" pitchFamily="34" charset="0"/>
                <a:ea typeface="Tahoma" panose="020B0604030504040204" pitchFamily="34" charset="0"/>
                <a:cs typeface="Tahoma" panose="020B0604030504040204" pitchFamily="34" charset="0"/>
              </a:rPr>
              <a:t>Điện tử tương tự</a:t>
            </a:r>
            <a:endParaRPr lang="en-US" dirty="0">
              <a:latin typeface="Tahoma" panose="020B0604030504040204" pitchFamily="34" charset="0"/>
              <a:ea typeface="Tahoma" panose="020B0604030504040204" pitchFamily="34" charset="0"/>
              <a:cs typeface="Tahoma" panose="020B0604030504040204" pitchFamily="34" charset="0"/>
            </a:endParaRPr>
          </a:p>
          <a:p>
            <a:pPr lvl="1"/>
            <a:r>
              <a:rPr lang="en-US" smtClean="0">
                <a:latin typeface="Tahoma" panose="020B0604030504040204" pitchFamily="34" charset="0"/>
                <a:ea typeface="Tahoma" panose="020B0604030504040204" pitchFamily="34" charset="0"/>
                <a:cs typeface="Tahoma" panose="020B0604030504040204" pitchFamily="34" charset="0"/>
              </a:rPr>
              <a:t>Điện trở</a:t>
            </a:r>
            <a:endParaRPr lang="en-US" dirty="0">
              <a:latin typeface="Tahoma" panose="020B0604030504040204" pitchFamily="34" charset="0"/>
              <a:ea typeface="Tahoma" panose="020B0604030504040204" pitchFamily="34" charset="0"/>
              <a:cs typeface="Tahoma" panose="020B0604030504040204" pitchFamily="34" charset="0"/>
            </a:endParaRPr>
          </a:p>
          <a:p>
            <a:pPr lvl="1"/>
            <a:r>
              <a:rPr lang="en-US" smtClean="0">
                <a:latin typeface="Tahoma" panose="020B0604030504040204" pitchFamily="34" charset="0"/>
                <a:ea typeface="Tahoma" panose="020B0604030504040204" pitchFamily="34" charset="0"/>
                <a:cs typeface="Tahoma" panose="020B0604030504040204" pitchFamily="34" charset="0"/>
              </a:rPr>
              <a:t>Tụ điện</a:t>
            </a:r>
          </a:p>
          <a:p>
            <a:pPr lvl="1"/>
            <a:r>
              <a:rPr lang="en-US" smtClean="0">
                <a:latin typeface="Tahoma" panose="020B0604030504040204" pitchFamily="34" charset="0"/>
                <a:ea typeface="Tahoma" panose="020B0604030504040204" pitchFamily="34" charset="0"/>
                <a:cs typeface="Tahoma" panose="020B0604030504040204" pitchFamily="34" charset="0"/>
              </a:rPr>
              <a:t>Cuộn cảm</a:t>
            </a:r>
            <a:endParaRPr lang="en-US" dirty="0">
              <a:latin typeface="Tahoma" panose="020B0604030504040204" pitchFamily="34" charset="0"/>
              <a:ea typeface="Tahoma" panose="020B0604030504040204" pitchFamily="34" charset="0"/>
              <a:cs typeface="Tahoma" panose="020B0604030504040204" pitchFamily="34" charset="0"/>
            </a:endParaRPr>
          </a:p>
          <a:p>
            <a:pPr lvl="1"/>
            <a:r>
              <a:rPr lang="en-US" smtClean="0">
                <a:latin typeface="Tahoma" panose="020B0604030504040204" pitchFamily="34" charset="0"/>
                <a:ea typeface="Tahoma" panose="020B0604030504040204" pitchFamily="34" charset="0"/>
                <a:cs typeface="Tahoma" panose="020B0604030504040204" pitchFamily="34" charset="0"/>
              </a:rPr>
              <a:t>Transistor</a:t>
            </a:r>
            <a:endParaRPr lang="en-US" dirty="0">
              <a:latin typeface="Tahoma" panose="020B0604030504040204" pitchFamily="34" charset="0"/>
              <a:ea typeface="Tahoma" panose="020B0604030504040204" pitchFamily="34" charset="0"/>
              <a:cs typeface="Tahoma" panose="020B0604030504040204" pitchFamily="34" charset="0"/>
            </a:endParaRPr>
          </a:p>
          <a:p>
            <a:pPr lvl="1"/>
            <a:r>
              <a:rPr lang="en-US" smtClean="0">
                <a:latin typeface="Tahoma" panose="020B0604030504040204" pitchFamily="34" charset="0"/>
                <a:ea typeface="Tahoma" panose="020B0604030504040204" pitchFamily="34" charset="0"/>
                <a:cs typeface="Tahoma" panose="020B0604030504040204" pitchFamily="34" charset="0"/>
              </a:rPr>
              <a:t>Relay</a:t>
            </a:r>
          </a:p>
          <a:p>
            <a:pPr lvl="1"/>
            <a:r>
              <a:rPr lang="en-US" smtClean="0">
                <a:latin typeface="Tahoma" panose="020B0604030504040204" pitchFamily="34" charset="0"/>
                <a:ea typeface="Tahoma" panose="020B0604030504040204" pitchFamily="34" charset="0"/>
                <a:cs typeface="Tahoma" panose="020B0604030504040204" pitchFamily="34" charset="0"/>
              </a:rPr>
              <a:t>Diac</a:t>
            </a:r>
          </a:p>
          <a:p>
            <a:pPr lvl="1"/>
            <a:r>
              <a:rPr lang="en-US" smtClean="0">
                <a:latin typeface="Tahoma" panose="020B0604030504040204" pitchFamily="34" charset="0"/>
                <a:ea typeface="Tahoma" panose="020B0604030504040204" pitchFamily="34" charset="0"/>
                <a:cs typeface="Tahoma" panose="020B0604030504040204" pitchFamily="34" charset="0"/>
              </a:rPr>
              <a:t>Triac</a:t>
            </a:r>
          </a:p>
          <a:p>
            <a:pPr lvl="1"/>
            <a:r>
              <a:rPr lang="en-US" smtClean="0">
                <a:latin typeface="Tahoma" panose="020B0604030504040204" pitchFamily="34" charset="0"/>
                <a:ea typeface="Tahoma" panose="020B0604030504040204" pitchFamily="34" charset="0"/>
                <a:cs typeface="Tahoma" panose="020B0604030504040204" pitchFamily="34" charset="0"/>
              </a:rPr>
              <a:t>SCR</a:t>
            </a:r>
            <a:endParaRPr lang="en-US" dirty="0">
              <a:latin typeface="Tahoma" panose="020B0604030504040204" pitchFamily="34" charset="0"/>
              <a:ea typeface="Tahoma" panose="020B0604030504040204" pitchFamily="34" charset="0"/>
              <a:cs typeface="Tahoma" panose="020B0604030504040204" pitchFamily="34" charset="0"/>
            </a:endParaRPr>
          </a:p>
          <a:p>
            <a:r>
              <a:rPr lang="en-US" smtClean="0">
                <a:latin typeface="Tahoma" panose="020B0604030504040204" pitchFamily="34" charset="0"/>
                <a:ea typeface="Tahoma" panose="020B0604030504040204" pitchFamily="34" charset="0"/>
                <a:cs typeface="Tahoma" panose="020B0604030504040204" pitchFamily="34" charset="0"/>
              </a:rPr>
              <a:t>Mạch số</a:t>
            </a:r>
            <a:endParaRPr lang="en-US" dirty="0">
              <a:latin typeface="Tahoma" panose="020B0604030504040204" pitchFamily="34" charset="0"/>
              <a:ea typeface="Tahoma" panose="020B0604030504040204" pitchFamily="34" charset="0"/>
              <a:cs typeface="Tahoma" panose="020B0604030504040204" pitchFamily="34" charset="0"/>
            </a:endParaRPr>
          </a:p>
          <a:p>
            <a:pPr lvl="1"/>
            <a:r>
              <a:rPr lang="en-US" smtClean="0">
                <a:latin typeface="Tahoma" panose="020B0604030504040204" pitchFamily="34" charset="0"/>
                <a:ea typeface="Tahoma" panose="020B0604030504040204" pitchFamily="34" charset="0"/>
                <a:cs typeface="Tahoma" panose="020B0604030504040204" pitchFamily="34" charset="0"/>
              </a:rPr>
              <a:t>Các cổng logics</a:t>
            </a:r>
          </a:p>
          <a:p>
            <a:pPr lvl="1"/>
            <a:r>
              <a:rPr lang="en-US" smtClean="0">
                <a:latin typeface="Tahoma" panose="020B0604030504040204" pitchFamily="34" charset="0"/>
                <a:ea typeface="Tahoma" panose="020B0604030504040204" pitchFamily="34" charset="0"/>
                <a:cs typeface="Tahoma" panose="020B0604030504040204" pitchFamily="34" charset="0"/>
              </a:rPr>
              <a:t>Mạch số: Chốt, đệm, so sánh, lật/đảo</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Sơ lược linh kiện điện tử</a:t>
            </a:r>
            <a:endParaRPr lang="en-US"/>
          </a:p>
        </p:txBody>
      </p:sp>
    </p:spTree>
    <p:extLst>
      <p:ext uri="{BB962C8B-B14F-4D97-AF65-F5344CB8AC3E}">
        <p14:creationId xmlns:p14="http://schemas.microsoft.com/office/powerpoint/2010/main" val="2172179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CẤu tạo</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Cấu tạo và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515719"/>
            <a:ext cx="7344499" cy="2150800"/>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Transistor gồm </a:t>
            </a:r>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ba</a:t>
            </a:r>
            <a:r>
              <a:rPr lang="vi-VN" sz="2400">
                <a:latin typeface="Tahoma" panose="020B0604030504040204" pitchFamily="34" charset="0"/>
                <a:ea typeface="Tahoma" panose="020B0604030504040204" pitchFamily="34" charset="0"/>
                <a:cs typeface="Tahoma" panose="020B0604030504040204" pitchFamily="34" charset="0"/>
              </a:rPr>
              <a:t> lớp bán dẫn ghép với nhau hình thành hai mối tiếp giáp </a:t>
            </a:r>
            <a:r>
              <a:rPr lang="vi-VN" sz="2400" smtClean="0">
                <a:solidFill>
                  <a:srgbClr val="FF0000"/>
                </a:solidFill>
                <a:latin typeface="Tahoma" panose="020B0604030504040204" pitchFamily="34" charset="0"/>
                <a:ea typeface="Tahoma" panose="020B0604030504040204" pitchFamily="34" charset="0"/>
                <a:cs typeface="Tahoma" panose="020B0604030504040204" pitchFamily="34" charset="0"/>
              </a:rPr>
              <a:t>P</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 và </a:t>
            </a:r>
            <a:r>
              <a:rPr lang="vi-VN" sz="2400" smtClean="0">
                <a:solidFill>
                  <a:srgbClr val="FF0000"/>
                </a:solidFill>
                <a:latin typeface="Tahoma" panose="020B0604030504040204" pitchFamily="34" charset="0"/>
                <a:ea typeface="Tahoma" panose="020B0604030504040204" pitchFamily="34" charset="0"/>
                <a:cs typeface="Tahoma" panose="020B0604030504040204" pitchFamily="34" charset="0"/>
              </a:rPr>
              <a:t>N</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nếu ghép theo thứ tự PNP ta được Transistor thuận, nếu ghép theo thứ tự NPN </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Transistor </a:t>
            </a:r>
            <a:r>
              <a:rPr lang="vi-VN" sz="2400">
                <a:latin typeface="Tahoma" panose="020B0604030504040204" pitchFamily="34" charset="0"/>
                <a:ea typeface="Tahoma" panose="020B0604030504040204" pitchFamily="34" charset="0"/>
                <a:cs typeface="Tahoma" panose="020B0604030504040204" pitchFamily="34" charset="0"/>
              </a:rPr>
              <a:t>ngược.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7954101" y="1709382"/>
            <a:ext cx="3768736" cy="1587474"/>
          </a:xfrm>
          <a:prstGeom prst="rect">
            <a:avLst/>
          </a:prstGeom>
        </p:spPr>
      </p:pic>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531224" y="3336028"/>
            <a:ext cx="7383688" cy="21508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Về phương diện cấu tạo Transistor tương đương với hai Diode đấu ngược chiều nhau. Cấu trúc này được gọi là Bipolar Junction Transitor (BJT) vì dòng điện chạy trong cấu trúc này bao gồm cả hai loại điện tích âm và dương (Bipolar nghĩa là hai cực tính).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Cấu tạo Transisto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954101" y="3666519"/>
            <a:ext cx="3768736" cy="206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20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6918959" cy="1478570"/>
          </a:xfrm>
        </p:spPr>
        <p:txBody>
          <a:bodyPr>
            <a:normAutofit/>
          </a:bodyPr>
          <a:lstStyle/>
          <a:p>
            <a:r>
              <a:rPr lang="en-US" sz="4400" smtClean="0">
                <a:latin typeface="Rockwell" panose="02060603020205020403" pitchFamily="18" charset="0"/>
              </a:rPr>
              <a:t>Nguyên lý hoạt động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Cấu tạo và nguyên lý hoạt động</a:t>
            </a:r>
            <a:endParaRPr lang="en-US"/>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661302" y="1521815"/>
            <a:ext cx="7019658" cy="39776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Ta cấp một nguồn một chiều UCE vào hai cực C và E. Trong đó (+) là nguồn vào cực C, (-) là nguồn vào cực </a:t>
            </a:r>
            <a:r>
              <a:rPr lang="vi-VN" sz="2400" smtClean="0">
                <a:latin typeface="Tahoma" panose="020B0604030504040204" pitchFamily="34" charset="0"/>
                <a:ea typeface="Tahoma" panose="020B0604030504040204" pitchFamily="34" charset="0"/>
                <a:cs typeface="Tahoma" panose="020B0604030504040204" pitchFamily="34" charset="0"/>
              </a:rPr>
              <a:t>E</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a:latin typeface="Tahoma" panose="020B0604030504040204" pitchFamily="34" charset="0"/>
                <a:ea typeface="Tahoma" panose="020B0604030504040204" pitchFamily="34" charset="0"/>
                <a:cs typeface="Tahoma" panose="020B0604030504040204" pitchFamily="34" charset="0"/>
              </a:rPr>
              <a:t>Cấp nguồn một chiều UBE đi qua công tắc và trở hạn dòng vào hai cực B và E, trong đó cực (+) vào chân B và cực (-) vào chân E</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r>
              <a:rPr lang="vi-VN" sz="2400">
                <a:latin typeface="Tahoma" panose="020B0604030504040204" pitchFamily="34" charset="0"/>
                <a:ea typeface="Tahoma" panose="020B0604030504040204" pitchFamily="34" charset="0"/>
                <a:cs typeface="Tahoma" panose="020B0604030504040204" pitchFamily="34" charset="0"/>
              </a:rPr>
              <a:t>Khi công tắc mở, ta thấy rằng mặc dù hai cực C và E đã được cấp điện nhưng vẫn không có dòng điện chạy qua, lúc này dòng IC = 0</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2054" name="Picture 6" descr="Transistor là gì ? NPN và PN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652" y="842629"/>
            <a:ext cx="3520984" cy="333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858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6918959" cy="1478570"/>
          </a:xfrm>
        </p:spPr>
        <p:txBody>
          <a:bodyPr>
            <a:normAutofit/>
          </a:bodyPr>
          <a:lstStyle/>
          <a:p>
            <a:r>
              <a:rPr lang="en-US" sz="4400" smtClean="0">
                <a:latin typeface="Rockwell" panose="02060603020205020403" pitchFamily="18" charset="0"/>
              </a:rPr>
              <a:t>Nguyên lý hoạt động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Cấu tạo và nguyên lý hoạt động</a:t>
            </a:r>
            <a:endParaRPr lang="en-US"/>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661302" y="1521815"/>
            <a:ext cx="7372354" cy="39776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Khi công tắc đóng, mối P – N được phân cực thuận khi đó có dòng điện chạy từ nguồn (+) UBE qua công tắc tới R hạn dòng và qua mối BE về cực (-) tạo thành dòng </a:t>
            </a:r>
            <a:r>
              <a:rPr lang="vi-VN" sz="2400" smtClean="0">
                <a:latin typeface="Tahoma" panose="020B0604030504040204" pitchFamily="34" charset="0"/>
                <a:ea typeface="Tahoma" panose="020B0604030504040204" pitchFamily="34" charset="0"/>
                <a:cs typeface="Tahoma" panose="020B0604030504040204" pitchFamily="34" charset="0"/>
              </a:rPr>
              <a:t>IB</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r>
              <a:rPr lang="en-US" sz="2400">
                <a:latin typeface="Tahoma" panose="020B0604030504040204" pitchFamily="34" charset="0"/>
                <a:ea typeface="Tahoma" panose="020B0604030504040204" pitchFamily="34" charset="0"/>
                <a:cs typeface="Tahoma" panose="020B0604030504040204" pitchFamily="34" charset="0"/>
              </a:rPr>
              <a:t>Ngay khi dòng IB xuất hiện, lập tức dòng IC chạy qua mối CE làm bóng đèn phát sáng, khi đó dòng IC mạnh gấp nhiều lần dòng </a:t>
            </a:r>
            <a:r>
              <a:rPr lang="en-US" sz="2400" smtClean="0">
                <a:latin typeface="Tahoma" panose="020B0604030504040204" pitchFamily="34" charset="0"/>
                <a:ea typeface="Tahoma" panose="020B0604030504040204" pitchFamily="34" charset="0"/>
                <a:cs typeface="Tahoma" panose="020B0604030504040204" pitchFamily="34" charset="0"/>
              </a:rPr>
              <a:t>IB.</a:t>
            </a:r>
          </a:p>
          <a:p>
            <a:pPr lvl="1" algn="just"/>
            <a:r>
              <a:rPr lang="vi-VN" sz="2400">
                <a:latin typeface="Tahoma" panose="020B0604030504040204" pitchFamily="34" charset="0"/>
                <a:ea typeface="Tahoma" panose="020B0604030504040204" pitchFamily="34" charset="0"/>
                <a:cs typeface="Tahoma" panose="020B0604030504040204" pitchFamily="34" charset="0"/>
              </a:rPr>
              <a:t>Như vậy rõ ràng dòng IC hoàn toàn phụ thuộc vào dòng IB, khi đó có công </a:t>
            </a:r>
            <a:r>
              <a:rPr lang="vi-VN" sz="2400" smtClean="0">
                <a:latin typeface="Tahoma" panose="020B0604030504040204" pitchFamily="34" charset="0"/>
                <a:ea typeface="Tahoma" panose="020B0604030504040204" pitchFamily="34" charset="0"/>
                <a:cs typeface="Tahoma" panose="020B0604030504040204" pitchFamily="34" charset="0"/>
              </a:rPr>
              <a:t>thức</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IC = </a:t>
            </a:r>
            <a:r>
              <a:rPr lang="el-GR" sz="2400">
                <a:latin typeface="Tahoma" panose="020B0604030504040204" pitchFamily="34" charset="0"/>
                <a:ea typeface="Tahoma" panose="020B0604030504040204" pitchFamily="34" charset="0"/>
                <a:cs typeface="Tahoma" panose="020B0604030504040204" pitchFamily="34" charset="0"/>
              </a:rPr>
              <a:t>β.</a:t>
            </a:r>
            <a:r>
              <a:rPr lang="en-US" sz="2400">
                <a:latin typeface="Tahoma" panose="020B0604030504040204" pitchFamily="34" charset="0"/>
                <a:ea typeface="Tahoma" panose="020B0604030504040204" pitchFamily="34" charset="0"/>
                <a:cs typeface="Tahoma" panose="020B0604030504040204" pitchFamily="34" charset="0"/>
              </a:rPr>
              <a:t>IB</a:t>
            </a:r>
          </a:p>
        </p:txBody>
      </p:sp>
      <p:pic>
        <p:nvPicPr>
          <p:cNvPr id="2054" name="Picture 6" descr="Transistor là gì ? NPN và PN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852" y="1652526"/>
            <a:ext cx="3520984" cy="333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178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6918959" cy="1478570"/>
          </a:xfrm>
        </p:spPr>
        <p:txBody>
          <a:bodyPr>
            <a:normAutofit/>
          </a:bodyPr>
          <a:lstStyle/>
          <a:p>
            <a:r>
              <a:rPr lang="en-US" sz="4400" smtClean="0">
                <a:latin typeface="Rockwell" panose="02060603020205020403" pitchFamily="18" charset="0"/>
              </a:rPr>
              <a:t>Nguyên lý hoạt động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Cấu tạo và nguyên lý hoạt động</a:t>
            </a:r>
            <a:endParaRPr lang="en-US"/>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661302" y="1521815"/>
            <a:ext cx="7372354" cy="39776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Khi có điện UCE nhưng các điện tử và lỗ trống không thể vượt qua mối tiếp giáp P-N để tạo thành dòng điện, khi xuất hiện dòng IBE do lớp bán dẫn P tại cực rất mỏng và nồng độ pha tạp thấp, vì vậy số điện tử tự do từ lớp bán dẫn nhỏ trong số các điện tử đó thế vào lỗ trống tạo thành dòng IB. Còn lại phần lớn số điện tử bị hút về phía cực C dưới tác dụng của điện áp UCE tạo thành dòng ICE chạy qua transistor.</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2054" name="Picture 6" descr="Transistor là gì ? NPN và PN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852" y="1652526"/>
            <a:ext cx="3520984" cy="333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16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6918959" cy="1478570"/>
          </a:xfrm>
        </p:spPr>
        <p:txBody>
          <a:bodyPr>
            <a:normAutofit/>
          </a:bodyPr>
          <a:lstStyle/>
          <a:p>
            <a:r>
              <a:rPr lang="en-US" sz="4400" smtClean="0">
                <a:latin typeface="Rockwell" panose="02060603020205020403" pitchFamily="18" charset="0"/>
              </a:rPr>
              <a:t>Nguyên lý hoạt động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Cấu tạo và nguyên lý hoạt động</a:t>
            </a:r>
            <a:endParaRPr lang="en-US"/>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661301" y="1521815"/>
            <a:ext cx="10259247" cy="39776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Đối với hoạt động của PNP</a:t>
            </a:r>
            <a:r>
              <a:rPr lang="vi-VN" sz="2400" smtClean="0">
                <a:solidFill>
                  <a:srgbClr val="FF0000"/>
                </a:solidFill>
                <a:latin typeface="Tahoma" panose="020B0604030504040204" pitchFamily="34" charset="0"/>
                <a:ea typeface="Tahoma" panose="020B0604030504040204" pitchFamily="34" charset="0"/>
                <a:cs typeface="Tahoma" panose="020B0604030504040204" pitchFamily="34" charset="0"/>
              </a:rPr>
              <a:t>:</a:t>
            </a:r>
            <a:endPar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Transistor PNP có hoạt động tương tự transistor NPN nhưng cực tính của các nguồn điện UCE và UBE ngược lại. Dòng IC từ E sang C còn dòng IB đi từ E sang B.</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91266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6918959" cy="1478570"/>
          </a:xfrm>
        </p:spPr>
        <p:txBody>
          <a:bodyPr>
            <a:normAutofit/>
          </a:bodyPr>
          <a:lstStyle/>
          <a:p>
            <a:r>
              <a:rPr lang="en-US" sz="4400" smtClean="0">
                <a:latin typeface="Rockwell" panose="02060603020205020403" pitchFamily="18" charset="0"/>
              </a:rPr>
              <a:t>Ký hiệu</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Ký hiệu</a:t>
            </a:r>
            <a:endParaRPr lang="en-US"/>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661301" y="1521815"/>
            <a:ext cx="10259247" cy="39776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Transistor Nhật bản</a:t>
            </a:r>
            <a:r>
              <a:rPr lang="vi-VN" sz="2400" smtClean="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hường </a:t>
            </a:r>
            <a:r>
              <a:rPr lang="vi-VN" sz="2400">
                <a:latin typeface="Tahoma" panose="020B0604030504040204" pitchFamily="34" charset="0"/>
                <a:ea typeface="Tahoma" panose="020B0604030504040204" pitchFamily="34" charset="0"/>
                <a:cs typeface="Tahoma" panose="020B0604030504040204" pitchFamily="34" charset="0"/>
              </a:rPr>
              <a:t>ký hiệu là A…, B…, C…, D…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A564</a:t>
            </a:r>
            <a:r>
              <a:rPr lang="vi-VN" sz="2400">
                <a:latin typeface="Tahoma" panose="020B0604030504040204" pitchFamily="34" charset="0"/>
                <a:ea typeface="Tahoma" panose="020B0604030504040204" pitchFamily="34" charset="0"/>
                <a:cs typeface="Tahoma" panose="020B0604030504040204" pitchFamily="34" charset="0"/>
              </a:rPr>
              <a:t>, B733, C828, </a:t>
            </a:r>
            <a:r>
              <a:rPr lang="vi-VN" sz="2400" smtClean="0">
                <a:latin typeface="Tahoma" panose="020B0604030504040204" pitchFamily="34" charset="0"/>
                <a:ea typeface="Tahoma" panose="020B0604030504040204" pitchFamily="34" charset="0"/>
                <a:cs typeface="Tahoma" panose="020B0604030504040204" pitchFamily="34" charset="0"/>
              </a:rPr>
              <a:t>D</a:t>
            </a:r>
            <a:r>
              <a:rPr lang="en-US" sz="2400" smtClean="0">
                <a:latin typeface="Tahoma" panose="020B0604030504040204" pitchFamily="34" charset="0"/>
                <a:ea typeface="Tahoma" panose="020B0604030504040204" pitchFamily="34" charset="0"/>
                <a:cs typeface="Tahoma" panose="020B0604030504040204" pitchFamily="34" charset="0"/>
              </a:rPr>
              <a:t>613). T</a:t>
            </a:r>
            <a:r>
              <a:rPr lang="vi-VN" sz="2400" smtClean="0">
                <a:latin typeface="Tahoma" panose="020B0604030504040204" pitchFamily="34" charset="0"/>
                <a:ea typeface="Tahoma" panose="020B0604030504040204" pitchFamily="34" charset="0"/>
                <a:cs typeface="Tahoma" panose="020B0604030504040204" pitchFamily="34" charset="0"/>
              </a:rPr>
              <a:t>rong </a:t>
            </a:r>
            <a:r>
              <a:rPr lang="vi-VN" sz="2400">
                <a:latin typeface="Tahoma" panose="020B0604030504040204" pitchFamily="34" charset="0"/>
                <a:ea typeface="Tahoma" panose="020B0604030504040204" pitchFamily="34" charset="0"/>
                <a:cs typeface="Tahoma" panose="020B0604030504040204" pitchFamily="34" charset="0"/>
              </a:rPr>
              <a:t>đó </a:t>
            </a:r>
            <a:r>
              <a:rPr lang="vi-VN" sz="2400" smtClean="0">
                <a:latin typeface="Tahoma" panose="020B0604030504040204" pitchFamily="34" charset="0"/>
                <a:ea typeface="Tahoma" panose="020B0604030504040204" pitchFamily="34" charset="0"/>
                <a:cs typeface="Tahoma" panose="020B0604030504040204" pitchFamily="34" charset="0"/>
              </a:rPr>
              <a:t>ký </a:t>
            </a:r>
            <a:r>
              <a:rPr lang="vi-VN" sz="2400">
                <a:latin typeface="Tahoma" panose="020B0604030504040204" pitchFamily="34" charset="0"/>
                <a:ea typeface="Tahoma" panose="020B0604030504040204" pitchFamily="34" charset="0"/>
                <a:cs typeface="Tahoma" panose="020B0604030504040204" pitchFamily="34" charset="0"/>
              </a:rPr>
              <a:t>hiệu </a:t>
            </a:r>
            <a:r>
              <a:rPr lang="vi-VN" sz="2400" smtClean="0">
                <a:latin typeface="Tahoma" panose="020B0604030504040204" pitchFamily="34" charset="0"/>
                <a:ea typeface="Tahoma" panose="020B0604030504040204" pitchFamily="34" charset="0"/>
                <a:cs typeface="Tahoma" panose="020B0604030504040204" pitchFamily="34" charset="0"/>
              </a:rPr>
              <a:t>A </a:t>
            </a:r>
            <a:r>
              <a:rPr lang="vi-VN" sz="2400">
                <a:latin typeface="Tahoma" panose="020B0604030504040204" pitchFamily="34" charset="0"/>
                <a:ea typeface="Tahoma" panose="020B0604030504040204" pitchFamily="34" charset="0"/>
                <a:cs typeface="Tahoma" panose="020B0604030504040204" pitchFamily="34" charset="0"/>
              </a:rPr>
              <a:t>và B là Transistor thuận PNP </a:t>
            </a:r>
            <a:r>
              <a:rPr lang="vi-VN" sz="2400" smtClean="0">
                <a:latin typeface="Tahoma" panose="020B0604030504040204" pitchFamily="34" charset="0"/>
                <a:ea typeface="Tahoma" panose="020B0604030504040204" pitchFamily="34" charset="0"/>
                <a:cs typeface="Tahoma" panose="020B0604030504040204" pitchFamily="34" charset="0"/>
              </a:rPr>
              <a:t>còn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ký </a:t>
            </a:r>
            <a:r>
              <a:rPr lang="vi-VN" sz="2400">
                <a:latin typeface="Tahoma" panose="020B0604030504040204" pitchFamily="34" charset="0"/>
                <a:ea typeface="Tahoma" panose="020B0604030504040204" pitchFamily="34" charset="0"/>
                <a:cs typeface="Tahoma" panose="020B0604030504040204" pitchFamily="34" charset="0"/>
              </a:rPr>
              <a:t>hiệu là C và D là Transistor ngược NPN. </a:t>
            </a:r>
            <a:r>
              <a:rPr lang="vi-VN" sz="2400" smtClean="0">
                <a:latin typeface="Tahoma" panose="020B0604030504040204" pitchFamily="34" charset="0"/>
                <a:ea typeface="Tahoma" panose="020B0604030504040204" pitchFamily="34" charset="0"/>
                <a:cs typeface="Tahoma" panose="020B0604030504040204" pitchFamily="34" charset="0"/>
              </a:rPr>
              <a:t>Các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Transistor </a:t>
            </a:r>
            <a:r>
              <a:rPr lang="vi-VN" sz="2400">
                <a:latin typeface="Tahoma" panose="020B0604030504040204" pitchFamily="34" charset="0"/>
                <a:ea typeface="Tahoma" panose="020B0604030504040204" pitchFamily="34" charset="0"/>
                <a:cs typeface="Tahoma" panose="020B0604030504040204" pitchFamily="34" charset="0"/>
              </a:rPr>
              <a:t>A và C thường có công xuất nhỏ và tần số làm việc </a:t>
            </a:r>
            <a:r>
              <a:rPr lang="vi-VN" sz="2400" smtClean="0">
                <a:latin typeface="Tahoma" panose="020B0604030504040204" pitchFamily="34" charset="0"/>
                <a:ea typeface="Tahoma" panose="020B0604030504040204" pitchFamily="34" charset="0"/>
                <a:cs typeface="Tahoma" panose="020B0604030504040204" pitchFamily="34" charset="0"/>
              </a:rPr>
              <a:t>cao</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còn </a:t>
            </a:r>
            <a:r>
              <a:rPr lang="vi-VN" sz="2400">
                <a:latin typeface="Tahoma" panose="020B0604030504040204" pitchFamily="34" charset="0"/>
                <a:ea typeface="Tahoma" panose="020B0604030504040204" pitchFamily="34" charset="0"/>
                <a:cs typeface="Tahoma" panose="020B0604030504040204" pitchFamily="34" charset="0"/>
              </a:rPr>
              <a:t>các Transistor B và D thường có công xuất lớn và tần số làm </a:t>
            </a:r>
            <a:r>
              <a:rPr lang="vi-VN" sz="2400" smtClean="0">
                <a:latin typeface="Tahoma" panose="020B0604030504040204" pitchFamily="34" charset="0"/>
                <a:ea typeface="Tahoma" panose="020B0604030504040204" pitchFamily="34" charset="0"/>
                <a:cs typeface="Tahoma" panose="020B0604030504040204" pitchFamily="34" charset="0"/>
              </a:rPr>
              <a:t>việc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thấp hơn​.</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pt-BR" sz="2400">
                <a:solidFill>
                  <a:srgbClr val="FF0000"/>
                </a:solidFill>
                <a:latin typeface="Tahoma" panose="020B0604030504040204" pitchFamily="34" charset="0"/>
                <a:ea typeface="Tahoma" panose="020B0604030504040204" pitchFamily="34" charset="0"/>
                <a:cs typeface="Tahoma" panose="020B0604030504040204" pitchFamily="34" charset="0"/>
              </a:rPr>
              <a:t>Transistor </a:t>
            </a:r>
            <a:r>
              <a:rPr lang="pt-BR" sz="2400" smtClean="0">
                <a:solidFill>
                  <a:srgbClr val="FF0000"/>
                </a:solidFill>
                <a:latin typeface="Tahoma" panose="020B0604030504040204" pitchFamily="34" charset="0"/>
                <a:ea typeface="Tahoma" panose="020B0604030504040204" pitchFamily="34" charset="0"/>
                <a:cs typeface="Tahoma" panose="020B0604030504040204" pitchFamily="34" charset="0"/>
              </a:rPr>
              <a:t>Mỹ: </a:t>
            </a:r>
            <a:r>
              <a:rPr lang="pt-BR" sz="2400" smtClean="0">
                <a:latin typeface="Tahoma" panose="020B0604030504040204" pitchFamily="34" charset="0"/>
                <a:ea typeface="Tahoma" panose="020B0604030504040204" pitchFamily="34" charset="0"/>
                <a:cs typeface="Tahoma" panose="020B0604030504040204" pitchFamily="34" charset="0"/>
              </a:rPr>
              <a:t>Thường </a:t>
            </a:r>
            <a:r>
              <a:rPr lang="pt-BR" sz="2400">
                <a:latin typeface="Tahoma" panose="020B0604030504040204" pitchFamily="34" charset="0"/>
                <a:ea typeface="Tahoma" panose="020B0604030504040204" pitchFamily="34" charset="0"/>
                <a:cs typeface="Tahoma" panose="020B0604030504040204" pitchFamily="34" charset="0"/>
              </a:rPr>
              <a:t>ký hiệu là </a:t>
            </a:r>
            <a:r>
              <a:rPr lang="pt-BR" sz="2400" smtClean="0">
                <a:latin typeface="Tahoma" panose="020B0604030504040204" pitchFamily="34" charset="0"/>
                <a:ea typeface="Tahoma" panose="020B0604030504040204" pitchFamily="34" charset="0"/>
                <a:cs typeface="Tahoma" panose="020B0604030504040204" pitchFamily="34" charset="0"/>
              </a:rPr>
              <a:t>2N... (2N3055</a:t>
            </a:r>
            <a:r>
              <a:rPr lang="pt-BR" sz="2400">
                <a:latin typeface="Tahoma" panose="020B0604030504040204" pitchFamily="34" charset="0"/>
                <a:ea typeface="Tahoma" panose="020B0604030504040204" pitchFamily="34" charset="0"/>
                <a:cs typeface="Tahoma" panose="020B0604030504040204" pitchFamily="34" charset="0"/>
              </a:rPr>
              <a:t>, </a:t>
            </a:r>
            <a:r>
              <a:rPr lang="pt-BR" sz="2400" smtClean="0">
                <a:latin typeface="Tahoma" panose="020B0604030504040204" pitchFamily="34" charset="0"/>
                <a:ea typeface="Tahoma" panose="020B0604030504040204" pitchFamily="34" charset="0"/>
                <a:cs typeface="Tahoma" panose="020B0604030504040204" pitchFamily="34" charset="0"/>
              </a:rPr>
              <a:t>2N4073)</a:t>
            </a:r>
          </a:p>
          <a:p>
            <a:pPr lvl="1" algn="just"/>
            <a:r>
              <a:rPr lang="pt-BR" sz="2400">
                <a:solidFill>
                  <a:srgbClr val="FF0000"/>
                </a:solidFill>
                <a:latin typeface="Tahoma" panose="020B0604030504040204" pitchFamily="34" charset="0"/>
                <a:ea typeface="Tahoma" panose="020B0604030504040204" pitchFamily="34" charset="0"/>
                <a:cs typeface="Tahoma" panose="020B0604030504040204" pitchFamily="34" charset="0"/>
              </a:rPr>
              <a:t>Transistor </a:t>
            </a:r>
            <a:r>
              <a:rPr lang="pt-BR" sz="2400" smtClean="0">
                <a:solidFill>
                  <a:srgbClr val="FF0000"/>
                </a:solidFill>
                <a:latin typeface="Tahoma" panose="020B0604030504040204" pitchFamily="34" charset="0"/>
                <a:ea typeface="Tahoma" panose="020B0604030504040204" pitchFamily="34" charset="0"/>
                <a:cs typeface="Tahoma" panose="020B0604030504040204" pitchFamily="34" charset="0"/>
              </a:rPr>
              <a:t>Trung quốc: </a:t>
            </a:r>
            <a:r>
              <a:rPr lang="vi-VN" sz="2400">
                <a:latin typeface="Tahoma" panose="020B0604030504040204" pitchFamily="34" charset="0"/>
                <a:ea typeface="Tahoma" panose="020B0604030504040204" pitchFamily="34" charset="0"/>
                <a:cs typeface="Tahoma" panose="020B0604030504040204" pitchFamily="34" charset="0"/>
              </a:rPr>
              <a:t>Bắt đầu bằng số 3, tiếp theo là hai </a:t>
            </a:r>
            <a:r>
              <a:rPr lang="vi-VN" sz="2400" smtClean="0">
                <a:latin typeface="Tahoma" panose="020B0604030504040204" pitchFamily="34" charset="0"/>
                <a:ea typeface="Tahoma" panose="020B0604030504040204" pitchFamily="34" charset="0"/>
                <a:cs typeface="Tahoma" panose="020B0604030504040204" pitchFamily="34" charset="0"/>
              </a:rPr>
              <a:t>ch</a:t>
            </a:r>
            <a:r>
              <a:rPr lang="en-US" sz="2400" smtClean="0">
                <a:latin typeface="Tahoma" panose="020B0604030504040204" pitchFamily="34" charset="0"/>
                <a:ea typeface="Tahoma" panose="020B0604030504040204" pitchFamily="34" charset="0"/>
                <a:cs typeface="Tahoma" panose="020B0604030504040204" pitchFamily="34" charset="0"/>
              </a:rPr>
              <a:t>ữ</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cái. Chữ cái thức </a:t>
            </a:r>
            <a:r>
              <a:rPr lang="vi-VN" sz="2400" smtClean="0">
                <a:latin typeface="Tahoma" panose="020B0604030504040204" pitchFamily="34" charset="0"/>
                <a:ea typeface="Tahoma" panose="020B0604030504040204" pitchFamily="34" charset="0"/>
                <a:cs typeface="Tahoma" panose="020B0604030504040204" pitchFamily="34" charset="0"/>
              </a:rPr>
              <a:t>nhất</a:t>
            </a:r>
            <a:r>
              <a:rPr lang="en-US" sz="2400" smtClean="0">
                <a:latin typeface="Tahoma" panose="020B0604030504040204" pitchFamily="34" charset="0"/>
                <a:ea typeface="Tahoma" panose="020B0604030504040204" pitchFamily="34" charset="0"/>
                <a:cs typeface="Tahoma" panose="020B0604030504040204" pitchFamily="34" charset="0"/>
              </a:rPr>
              <a:t> (A,B)</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là PNP, (</a:t>
            </a:r>
            <a:r>
              <a:rPr lang="vi-VN" sz="2400" smtClean="0">
                <a:latin typeface="Tahoma" panose="020B0604030504040204" pitchFamily="34" charset="0"/>
                <a:ea typeface="Tahoma" panose="020B0604030504040204" pitchFamily="34" charset="0"/>
                <a:cs typeface="Tahoma" panose="020B0604030504040204" pitchFamily="34" charset="0"/>
              </a:rPr>
              <a:t>C</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D</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NPN</a:t>
            </a:r>
            <a:r>
              <a:rPr lang="en-US" sz="240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a:t>
            </a:r>
            <a:r>
              <a:rPr lang="vi-VN" sz="2400" smtClean="0">
                <a:latin typeface="Tahoma" panose="020B0604030504040204" pitchFamily="34" charset="0"/>
                <a:ea typeface="Tahoma" panose="020B0604030504040204" pitchFamily="34" charset="0"/>
                <a:cs typeface="Tahoma" panose="020B0604030504040204" pitchFamily="34" charset="0"/>
              </a:rPr>
              <a:t>hữ</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thứ </a:t>
            </a:r>
            <a:r>
              <a:rPr lang="vi-VN" sz="2400">
                <a:latin typeface="Tahoma" panose="020B0604030504040204" pitchFamily="34" charset="0"/>
                <a:ea typeface="Tahoma" panose="020B0604030504040204" pitchFamily="34" charset="0"/>
                <a:cs typeface="Tahoma" panose="020B0604030504040204" pitchFamily="34" charset="0"/>
              </a:rPr>
              <a:t>hai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X</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P</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âm </a:t>
            </a:r>
            <a:r>
              <a:rPr lang="vi-VN" sz="2400">
                <a:latin typeface="Tahoma" panose="020B0604030504040204" pitchFamily="34" charset="0"/>
                <a:ea typeface="Tahoma" panose="020B0604030504040204" pitchFamily="34" charset="0"/>
                <a:cs typeface="Tahoma" panose="020B0604030504040204" pitchFamily="34" charset="0"/>
              </a:rPr>
              <a:t>tần,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A</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G</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cao</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tần</a:t>
            </a:r>
            <a:r>
              <a:rPr lang="vi-VN" sz="2400">
                <a:latin typeface="Tahoma" panose="020B0604030504040204" pitchFamily="34" charset="0"/>
                <a:ea typeface="Tahoma" panose="020B0604030504040204" pitchFamily="34" charset="0"/>
                <a:cs typeface="Tahoma" panose="020B0604030504040204" pitchFamily="34" charset="0"/>
              </a:rPr>
              <a:t>. Các chữ số ở sau chỉ thứ tự sản </a:t>
            </a:r>
            <a:r>
              <a:rPr lang="vi-VN" sz="2400" smtClean="0">
                <a:latin typeface="Tahoma" panose="020B0604030504040204" pitchFamily="34" charset="0"/>
                <a:ea typeface="Tahoma" panose="020B0604030504040204" pitchFamily="34" charset="0"/>
                <a:cs typeface="Tahoma" panose="020B0604030504040204" pitchFamily="34" charset="0"/>
              </a:rPr>
              <a:t>phẩm</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3CP25</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55111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9897292" cy="1478570"/>
          </a:xfrm>
        </p:spPr>
        <p:txBody>
          <a:bodyPr>
            <a:normAutofit/>
          </a:bodyPr>
          <a:lstStyle/>
          <a:p>
            <a:r>
              <a:rPr lang="en-US" sz="4400" smtClean="0">
                <a:latin typeface="Rockwell" panose="02060603020205020403" pitchFamily="18" charset="0"/>
              </a:rPr>
              <a:t>Cách xác định cực e,c,b</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Xác định loại và chân cực BCE</a:t>
            </a:r>
            <a:endParaRPr lang="en-US"/>
          </a:p>
        </p:txBody>
      </p:sp>
      <p:pic>
        <p:nvPicPr>
          <p:cNvPr id="4098" name="Picture 2" descr="TY 360 Kim Đồng Hồ Đo Vạn Năng AC/DC Khuếch True RMS Diode Oh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45920"/>
            <a:ext cx="3709850" cy="37098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ách xác định chân transistor là gì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75" y="1645919"/>
            <a:ext cx="5962650" cy="37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748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9649097" cy="1478570"/>
          </a:xfrm>
        </p:spPr>
        <p:txBody>
          <a:bodyPr>
            <a:normAutofit/>
          </a:bodyPr>
          <a:lstStyle/>
          <a:p>
            <a:r>
              <a:rPr lang="en-US" sz="4400">
                <a:latin typeface="Rockwell" panose="02060603020205020403" pitchFamily="18" charset="0"/>
              </a:rPr>
              <a:t>Cách xác định cực e,c,b</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Transistor – Xác định loại và chân cực BCE</a:t>
            </a:r>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661301" y="1521815"/>
            <a:ext cx="10259247" cy="39776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Bước 1 xác định chân B: Tiến hành các phép đo ở hai chân bất kỳ, trong các phép đo đó sẽ có 2 phép đo kim đồng hồ dịch chuyển. Chân chung cho 2 phép đo đó là chân B.</a:t>
            </a:r>
          </a:p>
          <a:p>
            <a:pPr lvl="1" algn="just"/>
            <a:r>
              <a:rPr lang="vi-VN" sz="2400" smtClean="0">
                <a:latin typeface="Tahoma" panose="020B0604030504040204" pitchFamily="34" charset="0"/>
                <a:ea typeface="Tahoma" panose="020B0604030504040204" pitchFamily="34" charset="0"/>
                <a:cs typeface="Tahoma" panose="020B0604030504040204" pitchFamily="34" charset="0"/>
              </a:rPr>
              <a:t>Bước 2 xác định PNP hay NPN: sau khi đã xác định được chân B, quan sát que đo nối với chân B là đỏ hay đen để xác định. Nếu chân nối với chân B là đỏ, đó là PNP và ngược lại.</a:t>
            </a:r>
          </a:p>
        </p:txBody>
      </p:sp>
    </p:spTree>
    <p:extLst>
      <p:ext uri="{BB962C8B-B14F-4D97-AF65-F5344CB8AC3E}">
        <p14:creationId xmlns:p14="http://schemas.microsoft.com/office/powerpoint/2010/main" val="2550767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9649097" cy="1478570"/>
          </a:xfrm>
        </p:spPr>
        <p:txBody>
          <a:bodyPr>
            <a:normAutofit/>
          </a:bodyPr>
          <a:lstStyle/>
          <a:p>
            <a:r>
              <a:rPr lang="en-US" sz="4400">
                <a:latin typeface="Rockwell" panose="02060603020205020403" pitchFamily="18" charset="0"/>
              </a:rPr>
              <a:t>Cách xác định cực e,c,b</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Transistor – Xác định loại và chân cực BCE</a:t>
            </a:r>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661301" y="1521815"/>
            <a:ext cx="10259247" cy="39776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Bước 3 xác định chân C </a:t>
            </a:r>
            <a:r>
              <a:rPr lang="vi-VN" sz="2400" smtClean="0">
                <a:latin typeface="Tahoma" panose="020B0604030504040204" pitchFamily="34" charset="0"/>
                <a:ea typeface="Tahoma" panose="020B0604030504040204" pitchFamily="34" charset="0"/>
                <a:cs typeface="Tahoma" panose="020B0604030504040204" pitchFamily="34" charset="0"/>
              </a:rPr>
              <a:t>E</a:t>
            </a:r>
            <a:r>
              <a:rPr lang="vi-VN" sz="2400">
                <a:latin typeface="Tahoma" panose="020B0604030504040204" pitchFamily="34" charset="0"/>
                <a:ea typeface="Tahoma" panose="020B0604030504040204" pitchFamily="34" charset="0"/>
                <a:cs typeface="Tahoma" panose="020B0604030504040204" pitchFamily="34" charset="0"/>
              </a:rPr>
              <a:t>: chuyển đồng hồ về đo ôm thang x100</a:t>
            </a:r>
          </a:p>
          <a:p>
            <a:pPr lvl="1" algn="just"/>
            <a:r>
              <a:rPr lang="vi-VN" sz="2400" smtClean="0">
                <a:latin typeface="Tahoma" panose="020B0604030504040204" pitchFamily="34" charset="0"/>
                <a:ea typeface="Tahoma" panose="020B0604030504040204" pitchFamily="34" charset="0"/>
                <a:cs typeface="Tahoma" panose="020B0604030504040204" pitchFamily="34" charset="0"/>
              </a:rPr>
              <a:t>Đối </a:t>
            </a:r>
            <a:r>
              <a:rPr lang="vi-VN" sz="2400">
                <a:latin typeface="Tahoma" panose="020B0604030504040204" pitchFamily="34" charset="0"/>
                <a:ea typeface="Tahoma" panose="020B0604030504040204" pitchFamily="34" charset="0"/>
                <a:cs typeface="Tahoma" panose="020B0604030504040204" pitchFamily="34" charset="0"/>
              </a:rPr>
              <a:t>với PNP: hãy giả thiết một chân là chân C và một chân còn lại là chân E. Đưa que đen tới chân C, que đỏ tới chân E(que đỏ nối với cực âm của pin trong đồng hồ). Trong khi để 2 chân kia tiếp xúc như vậy, chạm chân B vào que đen, nếu kim dịch chuyển nhiều hơn so với cách giả thiết chân ngược lại thì giả thiết ban đầu là đúng, nếu không thì tất nhiên giả thiết ban đầu là sai và phải đổi lại chân.</a:t>
            </a:r>
          </a:p>
          <a:p>
            <a:pPr lvl="1" algn="just"/>
            <a:r>
              <a:rPr lang="vi-VN" sz="2400" smtClean="0">
                <a:latin typeface="Tahoma" panose="020B0604030504040204" pitchFamily="34" charset="0"/>
                <a:ea typeface="Tahoma" panose="020B0604030504040204" pitchFamily="34" charset="0"/>
                <a:cs typeface="Tahoma" panose="020B0604030504040204" pitchFamily="34" charset="0"/>
              </a:rPr>
              <a:t>Đối </a:t>
            </a:r>
            <a:r>
              <a:rPr lang="vi-VN" sz="2400">
                <a:latin typeface="Tahoma" panose="020B0604030504040204" pitchFamily="34" charset="0"/>
                <a:ea typeface="Tahoma" panose="020B0604030504040204" pitchFamily="34" charset="0"/>
                <a:cs typeface="Tahoma" panose="020B0604030504040204" pitchFamily="34" charset="0"/>
              </a:rPr>
              <a:t>với NPN làm tương tự nhưng với màu ngược lại</a:t>
            </a:r>
          </a:p>
        </p:txBody>
      </p:sp>
    </p:spTree>
    <p:extLst>
      <p:ext uri="{BB962C8B-B14F-4D97-AF65-F5344CB8AC3E}">
        <p14:creationId xmlns:p14="http://schemas.microsoft.com/office/powerpoint/2010/main" val="14735763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9649097" cy="1478570"/>
          </a:xfrm>
        </p:spPr>
        <p:txBody>
          <a:bodyPr>
            <a:normAutofit/>
          </a:bodyPr>
          <a:lstStyle/>
          <a:p>
            <a:r>
              <a:rPr lang="en-US" sz="4400" smtClean="0">
                <a:latin typeface="Rockwell" panose="02060603020205020403" pitchFamily="18" charset="0"/>
              </a:rPr>
              <a:t>Kiểm tra tình trạng hoạt động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Kiểm tra tình trạng của Transistor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85083"/>
            <a:ext cx="3057525" cy="3600450"/>
          </a:xfrm>
          <a:prstGeom prst="rect">
            <a:avLst/>
          </a:prstGeom>
        </p:spPr>
      </p:pic>
      <p:sp>
        <p:nvSpPr>
          <p:cNvPr id="5" name="Rectangle 4"/>
          <p:cNvSpPr/>
          <p:nvPr/>
        </p:nvSpPr>
        <p:spPr>
          <a:xfrm>
            <a:off x="995577" y="5386897"/>
            <a:ext cx="3809569" cy="369332"/>
          </a:xfrm>
          <a:prstGeom prst="rect">
            <a:avLst/>
          </a:prstGeom>
        </p:spPr>
        <p:txBody>
          <a:bodyPr wrap="none">
            <a:spAutoFit/>
          </a:bodyPr>
          <a:lstStyle/>
          <a:p>
            <a:r>
              <a:rPr lang="en-US" i="1">
                <a:latin typeface="Roboto"/>
              </a:rPr>
              <a:t>Phép đo cho biết Transistor còn tốt </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975" y="1485083"/>
            <a:ext cx="3057525" cy="3600450"/>
          </a:xfrm>
          <a:prstGeom prst="rect">
            <a:avLst/>
          </a:prstGeom>
        </p:spPr>
      </p:pic>
      <p:sp>
        <p:nvSpPr>
          <p:cNvPr id="9" name="Rectangle 8"/>
          <p:cNvSpPr/>
          <p:nvPr/>
        </p:nvSpPr>
        <p:spPr>
          <a:xfrm>
            <a:off x="5815771" y="5386897"/>
            <a:ext cx="3989105" cy="369332"/>
          </a:xfrm>
          <a:prstGeom prst="rect">
            <a:avLst/>
          </a:prstGeom>
        </p:spPr>
        <p:txBody>
          <a:bodyPr wrap="none">
            <a:spAutoFit/>
          </a:bodyPr>
          <a:lstStyle/>
          <a:p>
            <a:r>
              <a:rPr lang="en-US" i="1">
                <a:latin typeface="Roboto"/>
              </a:rPr>
              <a:t>Phép đo cho biết Transistor </a:t>
            </a:r>
            <a:r>
              <a:rPr lang="en-US" i="1" smtClean="0">
                <a:latin typeface="Roboto"/>
              </a:rPr>
              <a:t>chập BE</a:t>
            </a:r>
            <a:r>
              <a:rPr lang="en-US" i="1">
                <a:latin typeface="Roboto"/>
              </a:rPr>
              <a:t> </a:t>
            </a:r>
            <a:endParaRPr lang="en-US"/>
          </a:p>
        </p:txBody>
      </p:sp>
    </p:spTree>
    <p:extLst>
      <p:ext uri="{BB962C8B-B14F-4D97-AF65-F5344CB8AC3E}">
        <p14:creationId xmlns:p14="http://schemas.microsoft.com/office/powerpoint/2010/main" val="282350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81285" y="392761"/>
            <a:ext cx="9905998" cy="1478570"/>
          </a:xfrm>
        </p:spPr>
        <p:txBody>
          <a:bodyPr>
            <a:normAutofit/>
          </a:bodyPr>
          <a:lstStyle/>
          <a:p>
            <a:r>
              <a:rPr lang="en-US" sz="4400" smtClean="0">
                <a:latin typeface="Rockwell" panose="02060603020205020403" pitchFamily="18" charset="0"/>
              </a:rPr>
              <a:t>Điện trở (Resistor – R)</a:t>
            </a:r>
            <a:endParaRPr lang="en-US" sz="4400" dirty="0">
              <a:latin typeface="Rockwell" panose="02060603020205020403" pitchFamily="18" charset="0"/>
            </a:endParaRPr>
          </a:p>
        </p:txBody>
      </p:sp>
      <p:graphicFrame>
        <p:nvGraphicFramePr>
          <p:cNvPr id="4" name="Content Placeholder 3">
            <a:extLst>
              <a:ext uri="{FF2B5EF4-FFF2-40B4-BE49-F238E27FC236}">
                <a16:creationId xmlns:a16="http://schemas.microsoft.com/office/drawing/2014/main" id="{242FA989-6B7C-488C-85ED-CB8D01BA3254}"/>
              </a:ext>
              <a:ext uri="{C183D7F6-B498-43B3-948B-1728B52AA6E4}">
                <adec:decorative xmlns:adec="http://schemas.microsoft.com/office/drawing/2017/decorative" xmlns="" val="1"/>
              </a:ext>
            </a:extLst>
          </p:cNvPr>
          <p:cNvGraphicFramePr>
            <a:graphicFrameLocks noGrp="1"/>
          </p:cNvGraphicFramePr>
          <p:nvPr>
            <p:ph idx="1"/>
            <p:extLst>
              <p:ext uri="{D42A27DB-BD31-4B8C-83A1-F6EECF244321}">
                <p14:modId xmlns:p14="http://schemas.microsoft.com/office/powerpoint/2010/main" val="1287862555"/>
              </p:ext>
            </p:extLst>
          </p:nvPr>
        </p:nvGraphicFramePr>
        <p:xfrm>
          <a:off x="477061" y="1871331"/>
          <a:ext cx="11314446" cy="4492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Sơ lược linh kiện điện tử</a:t>
            </a:r>
            <a:endParaRPr lang="en-US"/>
          </a:p>
        </p:txBody>
      </p:sp>
    </p:spTree>
    <p:extLst>
      <p:ext uri="{BB962C8B-B14F-4D97-AF65-F5344CB8AC3E}">
        <p14:creationId xmlns:p14="http://schemas.microsoft.com/office/powerpoint/2010/main" val="1193417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9649097" cy="1478570"/>
          </a:xfrm>
        </p:spPr>
        <p:txBody>
          <a:bodyPr>
            <a:normAutofit/>
          </a:bodyPr>
          <a:lstStyle/>
          <a:p>
            <a:r>
              <a:rPr lang="en-US" sz="4400" smtClean="0">
                <a:latin typeface="Rockwell" panose="02060603020205020403" pitchFamily="18" charset="0"/>
              </a:rPr>
              <a:t>Kiểm tra tình trạng hoạt động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Kiểm tra tình trạng của Transistor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85083"/>
            <a:ext cx="3057525" cy="3600449"/>
          </a:xfrm>
          <a:prstGeom prst="rect">
            <a:avLst/>
          </a:prstGeom>
        </p:spPr>
      </p:pic>
      <p:sp>
        <p:nvSpPr>
          <p:cNvPr id="5" name="Rectangle 4"/>
          <p:cNvSpPr/>
          <p:nvPr/>
        </p:nvSpPr>
        <p:spPr>
          <a:xfrm>
            <a:off x="995577" y="5386897"/>
            <a:ext cx="3763081" cy="369332"/>
          </a:xfrm>
          <a:prstGeom prst="rect">
            <a:avLst/>
          </a:prstGeom>
        </p:spPr>
        <p:txBody>
          <a:bodyPr wrap="none">
            <a:spAutoFit/>
          </a:bodyPr>
          <a:lstStyle/>
          <a:p>
            <a:r>
              <a:rPr lang="en-US" i="1">
                <a:latin typeface="Roboto"/>
              </a:rPr>
              <a:t>Phép đo cho biết Transistor </a:t>
            </a:r>
            <a:r>
              <a:rPr lang="en-US" i="1" smtClean="0">
                <a:latin typeface="Roboto"/>
              </a:rPr>
              <a:t>đứt BE</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975" y="1485083"/>
            <a:ext cx="3057525" cy="3600449"/>
          </a:xfrm>
          <a:prstGeom prst="rect">
            <a:avLst/>
          </a:prstGeom>
        </p:spPr>
      </p:pic>
      <p:sp>
        <p:nvSpPr>
          <p:cNvPr id="9" name="Rectangle 8"/>
          <p:cNvSpPr/>
          <p:nvPr/>
        </p:nvSpPr>
        <p:spPr>
          <a:xfrm>
            <a:off x="5815771" y="5386897"/>
            <a:ext cx="3989105" cy="369332"/>
          </a:xfrm>
          <a:prstGeom prst="rect">
            <a:avLst/>
          </a:prstGeom>
        </p:spPr>
        <p:txBody>
          <a:bodyPr wrap="none">
            <a:spAutoFit/>
          </a:bodyPr>
          <a:lstStyle/>
          <a:p>
            <a:r>
              <a:rPr lang="en-US" i="1">
                <a:latin typeface="Roboto"/>
              </a:rPr>
              <a:t>Phép đo cho biết Transistor </a:t>
            </a:r>
            <a:r>
              <a:rPr lang="en-US" i="1" smtClean="0">
                <a:latin typeface="Roboto"/>
              </a:rPr>
              <a:t>chập CE</a:t>
            </a:r>
            <a:r>
              <a:rPr lang="en-US" i="1">
                <a:latin typeface="Roboto"/>
              </a:rPr>
              <a:t> </a:t>
            </a:r>
            <a:endParaRPr lang="en-US"/>
          </a:p>
        </p:txBody>
      </p:sp>
    </p:spTree>
    <p:extLst>
      <p:ext uri="{BB962C8B-B14F-4D97-AF65-F5344CB8AC3E}">
        <p14:creationId xmlns:p14="http://schemas.microsoft.com/office/powerpoint/2010/main" val="41562022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9649097" cy="1478570"/>
          </a:xfrm>
        </p:spPr>
        <p:txBody>
          <a:bodyPr>
            <a:normAutofit/>
          </a:bodyPr>
          <a:lstStyle/>
          <a:p>
            <a:r>
              <a:rPr lang="vi-VN" sz="4400">
                <a:latin typeface="Rockwell" panose="02060603020205020403" pitchFamily="18" charset="0"/>
              </a:rPr>
              <a:t>Transistor hiệu ứng </a:t>
            </a:r>
            <a:r>
              <a:rPr lang="vi-VN" sz="4400" smtClean="0">
                <a:latin typeface="Rockwell" panose="02060603020205020403" pitchFamily="18" charset="0"/>
              </a:rPr>
              <a:t>trường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FET/MOSFET</a:t>
            </a:r>
            <a:endParaRPr lang="en-US"/>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661301" y="1521815"/>
            <a:ext cx="10259247" cy="39776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Transistor hiệu ứng trường hay còn có tên gọi khác là Transistor </a:t>
            </a:r>
            <a:r>
              <a:rPr lang="vi-VN" sz="2400" smtClean="0">
                <a:latin typeface="Tahoma" panose="020B0604030504040204" pitchFamily="34" charset="0"/>
                <a:ea typeface="Tahoma" panose="020B0604030504040204" pitchFamily="34" charset="0"/>
                <a:cs typeface="Tahoma" panose="020B0604030504040204" pitchFamily="34" charset="0"/>
              </a:rPr>
              <a:t>trường (Field-effect </a:t>
            </a:r>
            <a:r>
              <a:rPr lang="vi-VN" sz="2400">
                <a:latin typeface="Tahoma" panose="020B0604030504040204" pitchFamily="34" charset="0"/>
                <a:ea typeface="Tahoma" panose="020B0604030504040204" pitchFamily="34" charset="0"/>
                <a:cs typeface="Tahoma" panose="020B0604030504040204" pitchFamily="34" charset="0"/>
              </a:rPr>
              <a:t>transistor) là nhóm các linh kiện bán dẫn loại transistor có sử dụng điện trường để kiểm soát tác động đến độ dẫn của kênh dẫn của vật liệu bán dẫn. FET là transistor đơn cực nên chúng liên quan đến hoạt động của phần tử tải điện đơn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Phân loại:</a:t>
            </a:r>
          </a:p>
          <a:p>
            <a:pPr lvl="2" algn="just"/>
            <a:r>
              <a:rPr lang="vi-VN" sz="2200" smtClean="0">
                <a:latin typeface="Tahoma" panose="020B0604030504040204" pitchFamily="34" charset="0"/>
                <a:ea typeface="Tahoma" panose="020B0604030504040204" pitchFamily="34" charset="0"/>
                <a:cs typeface="Tahoma" panose="020B0604030504040204" pitchFamily="34" charset="0"/>
              </a:rPr>
              <a:t>Transistor </a:t>
            </a:r>
            <a:r>
              <a:rPr lang="vi-VN" sz="2200">
                <a:latin typeface="Tahoma" panose="020B0604030504040204" pitchFamily="34" charset="0"/>
                <a:ea typeface="Tahoma" panose="020B0604030504040204" pitchFamily="34" charset="0"/>
                <a:cs typeface="Tahoma" panose="020B0604030504040204" pitchFamily="34" charset="0"/>
              </a:rPr>
              <a:t>trường điều khiển bằng tiếp xúc P-N (JPET): </a:t>
            </a:r>
            <a:r>
              <a:rPr lang="vi-VN" sz="2200" smtClean="0">
                <a:latin typeface="Tahoma" panose="020B0604030504040204" pitchFamily="34" charset="0"/>
                <a:ea typeface="Tahoma" panose="020B0604030504040204" pitchFamily="34" charset="0"/>
                <a:cs typeface="Tahoma" panose="020B0604030504040204" pitchFamily="34" charset="0"/>
              </a:rPr>
              <a:t>N-JFET</a:t>
            </a:r>
            <a:r>
              <a:rPr lang="vi-VN" sz="2200">
                <a:latin typeface="Tahoma" panose="020B0604030504040204" pitchFamily="34" charset="0"/>
                <a:ea typeface="Tahoma" panose="020B0604030504040204" pitchFamily="34" charset="0"/>
                <a:cs typeface="Tahoma" panose="020B0604030504040204" pitchFamily="34" charset="0"/>
              </a:rPr>
              <a:t>, </a:t>
            </a:r>
            <a:r>
              <a:rPr lang="vi-VN" sz="2200" smtClean="0">
                <a:latin typeface="Tahoma" panose="020B0604030504040204" pitchFamily="34" charset="0"/>
                <a:ea typeface="Tahoma" panose="020B0604030504040204" pitchFamily="34" charset="0"/>
                <a:cs typeface="Tahoma" panose="020B0604030504040204" pitchFamily="34" charset="0"/>
              </a:rPr>
              <a:t>P-JFET</a:t>
            </a:r>
            <a:endParaRPr lang="en-US" sz="2200">
              <a:latin typeface="Tahoma" panose="020B0604030504040204" pitchFamily="34" charset="0"/>
              <a:ea typeface="Tahoma" panose="020B0604030504040204" pitchFamily="34" charset="0"/>
              <a:cs typeface="Tahoma" panose="020B0604030504040204" pitchFamily="34" charset="0"/>
            </a:endParaRPr>
          </a:p>
          <a:p>
            <a:pPr lvl="2" algn="just"/>
            <a:r>
              <a:rPr lang="vi-VN" sz="2200">
                <a:latin typeface="Tahoma" panose="020B0604030504040204" pitchFamily="34" charset="0"/>
                <a:ea typeface="Tahoma" panose="020B0604030504040204" pitchFamily="34" charset="0"/>
                <a:cs typeface="Tahoma" panose="020B0604030504040204" pitchFamily="34" charset="0"/>
              </a:rPr>
              <a:t>Transistor có cửa cách điện (MOSFET): N-Mosfet, P-Mosfet, Hexfet và Coolmos</a:t>
            </a:r>
            <a:r>
              <a:rPr lang="vi-VN" sz="240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496756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7" y="271724"/>
            <a:ext cx="9649097" cy="1478570"/>
          </a:xfrm>
        </p:spPr>
        <p:txBody>
          <a:bodyPr>
            <a:normAutofit/>
          </a:bodyPr>
          <a:lstStyle/>
          <a:p>
            <a:r>
              <a:rPr lang="vi-VN" sz="4400">
                <a:latin typeface="Rockwell" panose="02060603020205020403" pitchFamily="18" charset="0"/>
              </a:rPr>
              <a:t>Transistor hiệu ứng </a:t>
            </a:r>
            <a:r>
              <a:rPr lang="vi-VN" sz="4400" smtClean="0">
                <a:latin typeface="Rockwell" panose="02060603020205020403" pitchFamily="18" charset="0"/>
              </a:rPr>
              <a:t>trường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Transistor – FET/MOSFET</a:t>
            </a:r>
            <a:endParaRPr lang="en-US"/>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661301" y="1521815"/>
            <a:ext cx="10259247" cy="39776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Ưu điểm:</a:t>
            </a:r>
          </a:p>
          <a:p>
            <a:pPr lvl="2" algn="just"/>
            <a:r>
              <a:rPr lang="vi-VN" sz="2200">
                <a:latin typeface="Tahoma" panose="020B0604030504040204" pitchFamily="34" charset="0"/>
                <a:ea typeface="Tahoma" panose="020B0604030504040204" pitchFamily="34" charset="0"/>
                <a:cs typeface="Tahoma" panose="020B0604030504040204" pitchFamily="34" charset="0"/>
              </a:rPr>
              <a:t>Dòng điện qua </a:t>
            </a:r>
            <a:r>
              <a:rPr lang="vi-VN" sz="2200" smtClean="0">
                <a:latin typeface="Tahoma" panose="020B0604030504040204" pitchFamily="34" charset="0"/>
                <a:ea typeface="Tahoma" panose="020B0604030504040204" pitchFamily="34" charset="0"/>
                <a:cs typeface="Tahoma" panose="020B0604030504040204" pitchFamily="34" charset="0"/>
              </a:rPr>
              <a:t>tran</a:t>
            </a:r>
            <a:r>
              <a:rPr lang="en-US" sz="2200" smtClean="0">
                <a:latin typeface="Tahoma" panose="020B0604030504040204" pitchFamily="34" charset="0"/>
                <a:ea typeface="Tahoma" panose="020B0604030504040204" pitchFamily="34" charset="0"/>
                <a:cs typeface="Tahoma" panose="020B0604030504040204" pitchFamily="34" charset="0"/>
              </a:rPr>
              <a:t>s</a:t>
            </a:r>
            <a:r>
              <a:rPr lang="vi-VN" sz="2200" smtClean="0">
                <a:latin typeface="Tahoma" panose="020B0604030504040204" pitchFamily="34" charset="0"/>
                <a:ea typeface="Tahoma" panose="020B0604030504040204" pitchFamily="34" charset="0"/>
                <a:cs typeface="Tahoma" panose="020B0604030504040204" pitchFamily="34" charset="0"/>
              </a:rPr>
              <a:t>i</a:t>
            </a:r>
            <a:r>
              <a:rPr lang="en-US" sz="2200" smtClean="0">
                <a:latin typeface="Tahoma" panose="020B0604030504040204" pitchFamily="34" charset="0"/>
                <a:ea typeface="Tahoma" panose="020B0604030504040204" pitchFamily="34" charset="0"/>
                <a:cs typeface="Tahoma" panose="020B0604030504040204" pitchFamily="34" charset="0"/>
              </a:rPr>
              <a:t>s</a:t>
            </a:r>
            <a:r>
              <a:rPr lang="vi-VN" sz="2200" smtClean="0">
                <a:latin typeface="Tahoma" panose="020B0604030504040204" pitchFamily="34" charset="0"/>
                <a:ea typeface="Tahoma" panose="020B0604030504040204" pitchFamily="34" charset="0"/>
                <a:cs typeface="Tahoma" panose="020B0604030504040204" pitchFamily="34" charset="0"/>
              </a:rPr>
              <a:t>to</a:t>
            </a:r>
            <a:r>
              <a:rPr lang="en-US" sz="2200" smtClean="0">
                <a:latin typeface="Tahoma" panose="020B0604030504040204" pitchFamily="34" charset="0"/>
                <a:ea typeface="Tahoma" panose="020B0604030504040204" pitchFamily="34" charset="0"/>
                <a:cs typeface="Tahoma" panose="020B0604030504040204" pitchFamily="34" charset="0"/>
              </a:rPr>
              <a:t>r</a:t>
            </a:r>
            <a:r>
              <a:rPr lang="vi-VN" sz="2200" smtClean="0">
                <a:latin typeface="Tahoma" panose="020B0604030504040204" pitchFamily="34" charset="0"/>
                <a:ea typeface="Tahoma" panose="020B0604030504040204" pitchFamily="34" charset="0"/>
                <a:cs typeface="Tahoma" panose="020B0604030504040204" pitchFamily="34" charset="0"/>
              </a:rPr>
              <a:t> </a:t>
            </a:r>
            <a:r>
              <a:rPr lang="vi-VN" sz="2200">
                <a:latin typeface="Tahoma" panose="020B0604030504040204" pitchFamily="34" charset="0"/>
                <a:ea typeface="Tahoma" panose="020B0604030504040204" pitchFamily="34" charset="0"/>
                <a:cs typeface="Tahoma" panose="020B0604030504040204" pitchFamily="34" charset="0"/>
              </a:rPr>
              <a:t>chỉ do một loại hạt dẫn đa số tạo nên. Do vậy FET là loại cấu kiện đơn cực (unipolar device</a:t>
            </a:r>
            <a:r>
              <a:rPr lang="vi-VN" sz="2200" smtClean="0">
                <a:latin typeface="Tahoma" panose="020B0604030504040204" pitchFamily="34" charset="0"/>
                <a:ea typeface="Tahoma" panose="020B0604030504040204" pitchFamily="34" charset="0"/>
                <a:cs typeface="Tahoma" panose="020B0604030504040204" pitchFamily="34" charset="0"/>
              </a:rPr>
              <a:t>).</a:t>
            </a:r>
            <a:endParaRPr lang="vi-VN" sz="2200">
              <a:latin typeface="Tahoma" panose="020B0604030504040204" pitchFamily="34" charset="0"/>
              <a:ea typeface="Tahoma" panose="020B0604030504040204" pitchFamily="34" charset="0"/>
              <a:cs typeface="Tahoma" panose="020B0604030504040204" pitchFamily="34" charset="0"/>
            </a:endParaRPr>
          </a:p>
          <a:p>
            <a:pPr lvl="2" algn="just"/>
            <a:r>
              <a:rPr lang="vi-VN" sz="2200" smtClean="0">
                <a:latin typeface="Tahoma" panose="020B0604030504040204" pitchFamily="34" charset="0"/>
                <a:ea typeface="Tahoma" panose="020B0604030504040204" pitchFamily="34" charset="0"/>
                <a:cs typeface="Tahoma" panose="020B0604030504040204" pitchFamily="34" charset="0"/>
              </a:rPr>
              <a:t>FET </a:t>
            </a:r>
            <a:r>
              <a:rPr lang="vi-VN" sz="2200">
                <a:latin typeface="Tahoma" panose="020B0604030504040204" pitchFamily="34" charset="0"/>
                <a:ea typeface="Tahoma" panose="020B0604030504040204" pitchFamily="34" charset="0"/>
                <a:cs typeface="Tahoma" panose="020B0604030504040204" pitchFamily="34" charset="0"/>
              </a:rPr>
              <a:t>có trở kháng vào rất cao</a:t>
            </a:r>
            <a:r>
              <a:rPr lang="vi-VN" sz="2200" smtClean="0">
                <a:latin typeface="Tahoma" panose="020B0604030504040204" pitchFamily="34" charset="0"/>
                <a:ea typeface="Tahoma" panose="020B0604030504040204" pitchFamily="34" charset="0"/>
                <a:cs typeface="Tahoma" panose="020B0604030504040204" pitchFamily="34" charset="0"/>
              </a:rPr>
              <a:t>.</a:t>
            </a:r>
            <a:endParaRPr lang="vi-VN" sz="2200">
              <a:latin typeface="Tahoma" panose="020B0604030504040204" pitchFamily="34" charset="0"/>
              <a:ea typeface="Tahoma" panose="020B0604030504040204" pitchFamily="34" charset="0"/>
              <a:cs typeface="Tahoma" panose="020B0604030504040204" pitchFamily="34" charset="0"/>
            </a:endParaRPr>
          </a:p>
          <a:p>
            <a:pPr lvl="2" algn="just"/>
            <a:r>
              <a:rPr lang="vi-VN" sz="2200" smtClean="0">
                <a:latin typeface="Tahoma" panose="020B0604030504040204" pitchFamily="34" charset="0"/>
                <a:ea typeface="Tahoma" panose="020B0604030504040204" pitchFamily="34" charset="0"/>
                <a:cs typeface="Tahoma" panose="020B0604030504040204" pitchFamily="34" charset="0"/>
              </a:rPr>
              <a:t>FET </a:t>
            </a:r>
            <a:r>
              <a:rPr lang="vi-VN" sz="2200">
                <a:latin typeface="Tahoma" panose="020B0604030504040204" pitchFamily="34" charset="0"/>
                <a:ea typeface="Tahoma" panose="020B0604030504040204" pitchFamily="34" charset="0"/>
                <a:cs typeface="Tahoma" panose="020B0604030504040204" pitchFamily="34" charset="0"/>
              </a:rPr>
              <a:t>ngắt điện tốt do </a:t>
            </a:r>
            <a:r>
              <a:rPr lang="vi-VN" sz="2200" smtClean="0">
                <a:latin typeface="Tahoma" panose="020B0604030504040204" pitchFamily="34" charset="0"/>
                <a:ea typeface="Tahoma" panose="020B0604030504040204" pitchFamily="34" charset="0"/>
                <a:cs typeface="Tahoma" panose="020B0604030504040204" pitchFamily="34" charset="0"/>
              </a:rPr>
              <a:t>không </a:t>
            </a:r>
            <a:r>
              <a:rPr lang="en-US" sz="2200" smtClean="0">
                <a:latin typeface="Tahoma" panose="020B0604030504040204" pitchFamily="34" charset="0"/>
                <a:ea typeface="Tahoma" panose="020B0604030504040204" pitchFamily="34" charset="0"/>
                <a:cs typeface="Tahoma" panose="020B0604030504040204" pitchFamily="34" charset="0"/>
              </a:rPr>
              <a:t>phải </a:t>
            </a:r>
            <a:r>
              <a:rPr lang="vi-VN" sz="2200" smtClean="0">
                <a:latin typeface="Tahoma" panose="020B0604030504040204" pitchFamily="34" charset="0"/>
                <a:ea typeface="Tahoma" panose="020B0604030504040204" pitchFamily="34" charset="0"/>
                <a:cs typeface="Tahoma" panose="020B0604030504040204" pitchFamily="34" charset="0"/>
              </a:rPr>
              <a:t>bù </a:t>
            </a:r>
            <a:r>
              <a:rPr lang="vi-VN" sz="2200">
                <a:latin typeface="Tahoma" panose="020B0604030504040204" pitchFamily="34" charset="0"/>
                <a:ea typeface="Tahoma" panose="020B0604030504040204" pitchFamily="34" charset="0"/>
                <a:cs typeface="Tahoma" panose="020B0604030504040204" pitchFamily="34" charset="0"/>
              </a:rPr>
              <a:t>điện áp tại dòng ID = 0</a:t>
            </a:r>
          </a:p>
          <a:p>
            <a:pPr lvl="2" algn="just"/>
            <a:r>
              <a:rPr lang="vi-VN" sz="2200" smtClean="0">
                <a:latin typeface="Tahoma" panose="020B0604030504040204" pitchFamily="34" charset="0"/>
                <a:ea typeface="Tahoma" panose="020B0604030504040204" pitchFamily="34" charset="0"/>
                <a:cs typeface="Tahoma" panose="020B0604030504040204" pitchFamily="34" charset="0"/>
              </a:rPr>
              <a:t>Có </a:t>
            </a:r>
            <a:r>
              <a:rPr lang="vi-VN" sz="2200">
                <a:latin typeface="Tahoma" panose="020B0604030504040204" pitchFamily="34" charset="0"/>
                <a:ea typeface="Tahoma" panose="020B0604030504040204" pitchFamily="34" charset="0"/>
                <a:cs typeface="Tahoma" panose="020B0604030504040204" pitchFamily="34" charset="0"/>
              </a:rPr>
              <a:t>độ ổn định về nhiệt cao</a:t>
            </a:r>
          </a:p>
          <a:p>
            <a:pPr lvl="2" algn="just"/>
            <a:r>
              <a:rPr lang="vi-VN" sz="2200" smtClean="0">
                <a:latin typeface="Tahoma" panose="020B0604030504040204" pitchFamily="34" charset="0"/>
                <a:ea typeface="Tahoma" panose="020B0604030504040204" pitchFamily="34" charset="0"/>
                <a:cs typeface="Tahoma" panose="020B0604030504040204" pitchFamily="34" charset="0"/>
              </a:rPr>
              <a:t>Tần </a:t>
            </a:r>
            <a:r>
              <a:rPr lang="vi-VN" sz="2200">
                <a:latin typeface="Tahoma" panose="020B0604030504040204" pitchFamily="34" charset="0"/>
                <a:ea typeface="Tahoma" panose="020B0604030504040204" pitchFamily="34" charset="0"/>
                <a:cs typeface="Tahoma" panose="020B0604030504040204" pitchFamily="34" charset="0"/>
              </a:rPr>
              <a:t>số làm việc cao.</a:t>
            </a:r>
            <a:endParaRPr lang="en-US" sz="22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Nhược điểm:</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H</a:t>
            </a:r>
            <a:r>
              <a:rPr lang="vi-VN" sz="2200" smtClean="0">
                <a:latin typeface="Tahoma" panose="020B0604030504040204" pitchFamily="34" charset="0"/>
                <a:ea typeface="Tahoma" panose="020B0604030504040204" pitchFamily="34" charset="0"/>
                <a:cs typeface="Tahoma" panose="020B0604030504040204" pitchFamily="34" charset="0"/>
              </a:rPr>
              <a:t>ệ </a:t>
            </a:r>
            <a:r>
              <a:rPr lang="vi-VN" sz="2200">
                <a:latin typeface="Tahoma" panose="020B0604030504040204" pitchFamily="34" charset="0"/>
                <a:ea typeface="Tahoma" panose="020B0604030504040204" pitchFamily="34" charset="0"/>
                <a:cs typeface="Tahoma" panose="020B0604030504040204" pitchFamily="34" charset="0"/>
              </a:rPr>
              <a:t>số khuếch đại thấp hơn nhiều so với BJT</a:t>
            </a:r>
          </a:p>
        </p:txBody>
      </p:sp>
    </p:spTree>
    <p:extLst>
      <p:ext uri="{BB962C8B-B14F-4D97-AF65-F5344CB8AC3E}">
        <p14:creationId xmlns:p14="http://schemas.microsoft.com/office/powerpoint/2010/main" val="3956131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Rơ le (relay)</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Relay – Cấu tạo</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332839"/>
            <a:ext cx="7344499" cy="1384235"/>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Relay là một công tắc điện từ được vận hành bởi một dòng điện tương đối nhỏ có thể bật hoặc tắt một dòng điện lớn hơn nhiều</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531224" y="2717074"/>
            <a:ext cx="7383688" cy="33440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Cấu tạo gồm hai phần : Một là cuộn hút </a:t>
            </a:r>
            <a:r>
              <a:rPr lang="vi-VN" sz="2400" smtClean="0">
                <a:latin typeface="Tahoma" panose="020B0604030504040204" pitchFamily="34" charset="0"/>
                <a:ea typeface="Tahoma" panose="020B0604030504040204" pitchFamily="34" charset="0"/>
                <a:cs typeface="Tahoma" panose="020B0604030504040204" pitchFamily="34" charset="0"/>
              </a:rPr>
              <a:t>(nam </a:t>
            </a:r>
            <a:r>
              <a:rPr lang="vi-VN" sz="2400">
                <a:latin typeface="Tahoma" panose="020B0604030504040204" pitchFamily="34" charset="0"/>
                <a:ea typeface="Tahoma" panose="020B0604030504040204" pitchFamily="34" charset="0"/>
                <a:cs typeface="Tahoma" panose="020B0604030504040204" pitchFamily="34" charset="0"/>
              </a:rPr>
              <a:t>châm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có tác dụng khi cấp nguồn thì hút thanh tiếp điểm lại để đảo trạng thái chân NO </a:t>
            </a:r>
            <a:r>
              <a:rPr lang="en-US" sz="2400" smtClean="0">
                <a:latin typeface="Tahoma" panose="020B0604030504040204" pitchFamily="34" charset="0"/>
                <a:ea typeface="Tahoma" panose="020B0604030504040204" pitchFamily="34" charset="0"/>
                <a:cs typeface="Tahoma" panose="020B0604030504040204" pitchFamily="34" charset="0"/>
              </a:rPr>
              <a:t>(Normal Open-Thường mở) </a:t>
            </a:r>
            <a:r>
              <a:rPr lang="vi-VN" sz="2400" smtClean="0">
                <a:latin typeface="Tahoma" panose="020B0604030504040204" pitchFamily="34" charset="0"/>
                <a:ea typeface="Tahoma" panose="020B0604030504040204" pitchFamily="34" charset="0"/>
                <a:cs typeface="Tahoma" panose="020B0604030504040204" pitchFamily="34" charset="0"/>
              </a:rPr>
              <a:t>và NC</a:t>
            </a:r>
            <a:r>
              <a:rPr lang="en-US" sz="2400" smtClean="0">
                <a:latin typeface="Tahoma" panose="020B0604030504040204" pitchFamily="34" charset="0"/>
                <a:ea typeface="Tahoma" panose="020B0604030504040204" pitchFamily="34" charset="0"/>
                <a:cs typeface="Tahoma" panose="020B0604030504040204" pitchFamily="34" charset="0"/>
              </a:rPr>
              <a:t> (Normal Closed – Thường đóng)</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Phần mạch tiếp điểm </a:t>
            </a:r>
            <a:r>
              <a:rPr lang="vi-VN" sz="2400" smtClean="0">
                <a:latin typeface="Tahoma" panose="020B0604030504040204" pitchFamily="34" charset="0"/>
                <a:ea typeface="Tahoma" panose="020B0604030504040204" pitchFamily="34" charset="0"/>
                <a:cs typeface="Tahoma" panose="020B0604030504040204" pitchFamily="34" charset="0"/>
              </a:rPr>
              <a:t>(mạch lực) </a:t>
            </a:r>
            <a:r>
              <a:rPr lang="vi-VN" sz="2400">
                <a:latin typeface="Tahoma" panose="020B0604030504040204" pitchFamily="34" charset="0"/>
                <a:ea typeface="Tahoma" panose="020B0604030504040204" pitchFamily="34" charset="0"/>
                <a:cs typeface="Tahoma" panose="020B0604030504040204" pitchFamily="34" charset="0"/>
              </a:rPr>
              <a:t>để đóng cắt tín hiệu các thiết bị tải với dòng nhỏ và được cách ly với cuộn hút.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Một số relay công nghiệp thông dụng "/>
          <p:cNvPicPr>
            <a:picLocks noChangeAspect="1" noChangeArrowheads="1"/>
          </p:cNvPicPr>
          <p:nvPr/>
        </p:nvPicPr>
        <p:blipFill rotWithShape="1">
          <a:blip r:embed="rId2">
            <a:extLst>
              <a:ext uri="{28A0092B-C50C-407E-A947-70E740481C1C}">
                <a14:useLocalDpi xmlns:a14="http://schemas.microsoft.com/office/drawing/2010/main" val="0"/>
              </a:ext>
            </a:extLst>
          </a:blip>
          <a:srcRect l="4884"/>
          <a:stretch/>
        </p:blipFill>
        <p:spPr bwMode="auto">
          <a:xfrm>
            <a:off x="7914912" y="867016"/>
            <a:ext cx="3729546" cy="18500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bachkhoa.org/wp-content/uploads/2018/09/Ti%E1%BA%BFp-%C4%91i%E1%BB%83m-NO-V%C3%A0-NC-trong-r%C6%A1-le-trung-gia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25464" y="2953838"/>
            <a:ext cx="31908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63304" y="5820829"/>
            <a:ext cx="670601" cy="369332"/>
          </a:xfrm>
          <a:prstGeom prst="rect">
            <a:avLst/>
          </a:prstGeom>
          <a:noFill/>
        </p:spPr>
        <p:txBody>
          <a:bodyPr wrap="square" rtlCol="0">
            <a:spAutoFit/>
          </a:bodyPr>
          <a:lstStyle/>
          <a:p>
            <a:r>
              <a:rPr lang="en-US" smtClean="0"/>
              <a:t>NO</a:t>
            </a:r>
            <a:endParaRPr lang="en-US"/>
          </a:p>
        </p:txBody>
      </p:sp>
      <p:sp>
        <p:nvSpPr>
          <p:cNvPr id="11" name="TextBox 10"/>
          <p:cNvSpPr txBox="1"/>
          <p:nvPr/>
        </p:nvSpPr>
        <p:spPr>
          <a:xfrm>
            <a:off x="9720901" y="5820829"/>
            <a:ext cx="670601" cy="369332"/>
          </a:xfrm>
          <a:prstGeom prst="rect">
            <a:avLst/>
          </a:prstGeom>
          <a:noFill/>
        </p:spPr>
        <p:txBody>
          <a:bodyPr wrap="square" rtlCol="0">
            <a:spAutoFit/>
          </a:bodyPr>
          <a:lstStyle/>
          <a:p>
            <a:r>
              <a:rPr lang="en-US" smtClean="0"/>
              <a:t>NC</a:t>
            </a:r>
            <a:endParaRPr lang="en-US"/>
          </a:p>
        </p:txBody>
      </p:sp>
      <p:sp>
        <p:nvSpPr>
          <p:cNvPr id="12" name="TextBox 11"/>
          <p:cNvSpPr txBox="1"/>
          <p:nvPr/>
        </p:nvSpPr>
        <p:spPr>
          <a:xfrm>
            <a:off x="10242103" y="5820829"/>
            <a:ext cx="670601" cy="369332"/>
          </a:xfrm>
          <a:prstGeom prst="rect">
            <a:avLst/>
          </a:prstGeom>
          <a:noFill/>
        </p:spPr>
        <p:txBody>
          <a:bodyPr wrap="square" rtlCol="0">
            <a:spAutoFit/>
          </a:bodyPr>
          <a:lstStyle/>
          <a:p>
            <a:r>
              <a:rPr lang="en-US" smtClean="0"/>
              <a:t>Com</a:t>
            </a:r>
            <a:endParaRPr lang="en-US"/>
          </a:p>
        </p:txBody>
      </p:sp>
    </p:spTree>
    <p:extLst>
      <p:ext uri="{BB962C8B-B14F-4D97-AF65-F5344CB8AC3E}">
        <p14:creationId xmlns:p14="http://schemas.microsoft.com/office/powerpoint/2010/main" val="26382113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Rơ le (relay)</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Relay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332839"/>
            <a:ext cx="7344499" cy="1384235"/>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Khi cấp nguồn điện định mức vào thì cuộn hút sẽ trở thành nam châm điện và hút lẫy tiếp điểm, khi đó tiếp điểm thường mở NO sẽ đóng, cho dòng điện chạy qua và tải </a:t>
            </a:r>
            <a:r>
              <a:rPr lang="vi-VN" sz="2400" smtClean="0">
                <a:latin typeface="Tahoma" panose="020B0604030504040204" pitchFamily="34" charset="0"/>
                <a:ea typeface="Tahoma" panose="020B0604030504040204" pitchFamily="34" charset="0"/>
                <a:cs typeface="Tahoma" panose="020B0604030504040204" pitchFamily="34" charset="0"/>
              </a:rPr>
              <a:t>(bóng đèn) </a:t>
            </a:r>
            <a:r>
              <a:rPr lang="vi-VN" sz="2400">
                <a:latin typeface="Tahoma" panose="020B0604030504040204" pitchFamily="34" charset="0"/>
                <a:ea typeface="Tahoma" panose="020B0604030504040204" pitchFamily="34" charset="0"/>
                <a:cs typeface="Tahoma" panose="020B0604030504040204" pitchFamily="34" charset="0"/>
              </a:rPr>
              <a:t>sẽ hoạt động </a:t>
            </a:r>
            <a:r>
              <a:rPr lang="vi-VN" sz="2400" smtClean="0">
                <a:latin typeface="Tahoma" panose="020B0604030504040204" pitchFamily="34" charset="0"/>
                <a:ea typeface="Tahoma" panose="020B0604030504040204" pitchFamily="34" charset="0"/>
                <a:cs typeface="Tahoma" panose="020B0604030504040204" pitchFamily="34" charset="0"/>
              </a:rPr>
              <a:t>(sáng lên)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387894" y="3778189"/>
            <a:ext cx="11146610" cy="231608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Nhờ sự cách ly giữa mạch điều khiển </a:t>
            </a:r>
            <a:r>
              <a:rPr lang="vi-VN" sz="2400" smtClean="0">
                <a:latin typeface="Tahoma" panose="020B0604030504040204" pitchFamily="34" charset="0"/>
                <a:ea typeface="Tahoma" panose="020B0604030504040204" pitchFamily="34" charset="0"/>
                <a:cs typeface="Tahoma" panose="020B0604030504040204" pitchFamily="34" charset="0"/>
              </a:rPr>
              <a:t>(cuộn </a:t>
            </a:r>
            <a:r>
              <a:rPr lang="vi-VN" sz="2400">
                <a:latin typeface="Tahoma" panose="020B0604030504040204" pitchFamily="34" charset="0"/>
                <a:ea typeface="Tahoma" panose="020B0604030504040204" pitchFamily="34" charset="0"/>
                <a:cs typeface="Tahoma" panose="020B0604030504040204" pitchFamily="34" charset="0"/>
              </a:rPr>
              <a:t>hút) và mạch lực </a:t>
            </a:r>
            <a:r>
              <a:rPr lang="vi-VN" sz="2400" smtClean="0">
                <a:latin typeface="Tahoma" panose="020B0604030504040204" pitchFamily="34" charset="0"/>
                <a:ea typeface="Tahoma" panose="020B0604030504040204" pitchFamily="34" charset="0"/>
                <a:cs typeface="Tahoma" panose="020B0604030504040204" pitchFamily="34" charset="0"/>
              </a:rPr>
              <a:t>(hệ </a:t>
            </a:r>
            <a:r>
              <a:rPr lang="vi-VN" sz="2400">
                <a:latin typeface="Tahoma" panose="020B0604030504040204" pitchFamily="34" charset="0"/>
                <a:ea typeface="Tahoma" panose="020B0604030504040204" pitchFamily="34" charset="0"/>
                <a:cs typeface="Tahoma" panose="020B0604030504040204" pitchFamily="34" charset="0"/>
              </a:rPr>
              <a:t>tiếp </a:t>
            </a:r>
            <a:r>
              <a:rPr lang="vi-VN" sz="2400" smtClean="0">
                <a:latin typeface="Tahoma" panose="020B0604030504040204" pitchFamily="34" charset="0"/>
                <a:ea typeface="Tahoma" panose="020B0604030504040204" pitchFamily="34" charset="0"/>
                <a:cs typeface="Tahoma" panose="020B0604030504040204" pitchFamily="34" charset="0"/>
              </a:rPr>
              <a:t>điểm) </a:t>
            </a:r>
            <a:r>
              <a:rPr lang="vi-VN" sz="2400">
                <a:latin typeface="Tahoma" panose="020B0604030504040204" pitchFamily="34" charset="0"/>
                <a:ea typeface="Tahoma" panose="020B0604030504040204" pitchFamily="34" charset="0"/>
                <a:cs typeface="Tahoma" panose="020B0604030504040204" pitchFamily="34" charset="0"/>
              </a:rPr>
              <a:t>mà tín hiệu điều khiển và nguồn điện có thể khác nhau. Ở đây mình muốn nói đến là chúng ta có thể dùng nguồn điện DC rất nhỏ để điều khiển thiết bị điện AC ở hiệu điện thế lớn hơn, với mục đích an toàn cho người sử dụng và tránh gây hiện tượng cháy nổ do hoạt động ở điện áp cao.</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https://bachkhoa.org/wp-content/uploads/2018/09/H%C3%ACnh-%E1%BA%A3nh-3D-qu%C3%A1-tr%C3%ACnh-ho%E1%BA%A1t-%C4%91%E1%BB%99ng-c%E1%BB%A7a-r%C6%A1-le-trung-gia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14912" y="1332839"/>
            <a:ext cx="3893387" cy="22965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720901" y="2717074"/>
            <a:ext cx="670601" cy="369332"/>
          </a:xfrm>
          <a:prstGeom prst="rect">
            <a:avLst/>
          </a:prstGeom>
          <a:noFill/>
        </p:spPr>
        <p:txBody>
          <a:bodyPr wrap="square" rtlCol="0">
            <a:spAutoFit/>
          </a:bodyPr>
          <a:lstStyle/>
          <a:p>
            <a:r>
              <a:rPr lang="en-US" smtClean="0">
                <a:solidFill>
                  <a:schemeClr val="bg1"/>
                </a:solidFill>
              </a:rPr>
              <a:t>Com</a:t>
            </a:r>
            <a:endParaRPr lang="en-US">
              <a:solidFill>
                <a:schemeClr val="bg1"/>
              </a:solidFill>
            </a:endParaRPr>
          </a:p>
        </p:txBody>
      </p:sp>
      <p:sp>
        <p:nvSpPr>
          <p:cNvPr id="6" name="TextBox 5"/>
          <p:cNvSpPr txBox="1"/>
          <p:nvPr/>
        </p:nvSpPr>
        <p:spPr>
          <a:xfrm>
            <a:off x="10266916" y="2927439"/>
            <a:ext cx="670601" cy="369332"/>
          </a:xfrm>
          <a:prstGeom prst="rect">
            <a:avLst/>
          </a:prstGeom>
          <a:noFill/>
        </p:spPr>
        <p:txBody>
          <a:bodyPr wrap="square" rtlCol="0">
            <a:spAutoFit/>
          </a:bodyPr>
          <a:lstStyle/>
          <a:p>
            <a:r>
              <a:rPr lang="en-US" smtClean="0">
                <a:solidFill>
                  <a:schemeClr val="bg1"/>
                </a:solidFill>
              </a:rPr>
              <a:t>NO</a:t>
            </a:r>
            <a:endParaRPr lang="en-US">
              <a:solidFill>
                <a:schemeClr val="bg1"/>
              </a:solidFill>
            </a:endParaRPr>
          </a:p>
        </p:txBody>
      </p:sp>
    </p:spTree>
    <p:extLst>
      <p:ext uri="{BB962C8B-B14F-4D97-AF65-F5344CB8AC3E}">
        <p14:creationId xmlns:p14="http://schemas.microsoft.com/office/powerpoint/2010/main" val="35638247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DIAC</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Diac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332839"/>
            <a:ext cx="7344499" cy="1963932"/>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Diac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Diode AC</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một trong những loại diode có thể dẫn được dòng điện xoay chiều trong trường hợp điện áp đặt lên nó phải lớn hơn giá trị điện áp ngưỡng của nó</a:t>
            </a:r>
            <a:r>
              <a:rPr lang="vi-VN" sz="2400" smtClean="0">
                <a:latin typeface="Tahoma" panose="020B0604030504040204" pitchFamily="34" charset="0"/>
                <a:ea typeface="Tahoma" panose="020B0604030504040204" pitchFamily="34" charset="0"/>
                <a:cs typeface="Tahoma" panose="020B0604030504040204" pitchFamily="34" charset="0"/>
              </a:rPr>
              <a:t>.</a:t>
            </a:r>
            <a:r>
              <a:rPr lang="vi-VN" sz="2400">
                <a:latin typeface="Tahoma" panose="020B0604030504040204" pitchFamily="34" charset="0"/>
                <a:ea typeface="Tahoma" panose="020B0604030504040204" pitchFamily="34" charset="0"/>
                <a:cs typeface="Tahoma" panose="020B0604030504040204" pitchFamily="34" charset="0"/>
              </a:rPr>
              <a:t> Thông thường thì điện áp ngưỡng của một diac là </a:t>
            </a:r>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khoảng 30V</a:t>
            </a:r>
            <a:r>
              <a:rPr lang="vi-VN" sz="2400">
                <a:latin typeface="Tahoma" panose="020B0604030504040204" pitchFamily="34" charset="0"/>
                <a:ea typeface="Tahoma" panose="020B0604030504040204" pitchFamily="34" charset="0"/>
                <a:cs typeface="Tahoma" panose="020B0604030504040204" pitchFamily="34" charset="0"/>
              </a:rPr>
              <a:t>.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494392" y="3722405"/>
            <a:ext cx="11146610" cy="231608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Một </a:t>
            </a:r>
            <a:r>
              <a:rPr lang="vi-VN" sz="2400">
                <a:latin typeface="Tahoma" panose="020B0604030504040204" pitchFamily="34" charset="0"/>
                <a:ea typeface="Tahoma" panose="020B0604030504040204" pitchFamily="34" charset="0"/>
                <a:cs typeface="Tahoma" panose="020B0604030504040204" pitchFamily="34" charset="0"/>
              </a:rPr>
              <a:t>trong những loại Diac thường được sử dụng nhiều trong thực tế đó là Diac DB3, DB3 bạn thường có thể tìm thấy trong một số mạch điện tử của một số thiết bị như: Bộ điều khiển quạt trần, bộ điều khiển đèn học, máy hút mùi, một số bộ chấn lưu điện </a:t>
            </a:r>
            <a:r>
              <a:rPr lang="vi-VN" sz="2400" smtClean="0">
                <a:latin typeface="Tahoma" panose="020B0604030504040204" pitchFamily="34" charset="0"/>
                <a:ea typeface="Tahoma" panose="020B0604030504040204" pitchFamily="34" charset="0"/>
                <a:cs typeface="Tahoma" panose="020B0604030504040204" pitchFamily="34" charset="0"/>
              </a:rPr>
              <a:t>tử</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Đối với </a:t>
            </a:r>
            <a:r>
              <a:rPr lang="vi-VN" sz="2400" smtClean="0">
                <a:latin typeface="Tahoma" panose="020B0604030504040204" pitchFamily="34" charset="0"/>
                <a:ea typeface="Tahoma" panose="020B0604030504040204" pitchFamily="34" charset="0"/>
                <a:cs typeface="Tahoma" panose="020B0604030504040204" pitchFamily="34" charset="0"/>
              </a:rPr>
              <a:t>diac phổ </a:t>
            </a:r>
            <a:r>
              <a:rPr lang="vi-VN" sz="2400">
                <a:latin typeface="Tahoma" panose="020B0604030504040204" pitchFamily="34" charset="0"/>
                <a:ea typeface="Tahoma" panose="020B0604030504040204" pitchFamily="34" charset="0"/>
                <a:cs typeface="Tahoma" panose="020B0604030504040204" pitchFamily="34" charset="0"/>
              </a:rPr>
              <a:t>biến như ST2 hoặc DB3, điện áp đánh thủng </a:t>
            </a:r>
            <a:r>
              <a:rPr lang="vi-VN" sz="2400" smtClean="0">
                <a:latin typeface="Tahoma" panose="020B0604030504040204" pitchFamily="34" charset="0"/>
                <a:ea typeface="Tahoma" panose="020B0604030504040204" pitchFamily="34" charset="0"/>
                <a:cs typeface="Tahoma" panose="020B0604030504040204" pitchFamily="34" charset="0"/>
              </a:rPr>
              <a:t>thường </a:t>
            </a:r>
            <a:r>
              <a:rPr lang="vi-VN" sz="2400">
                <a:latin typeface="Tahoma" panose="020B0604030504040204" pitchFamily="34" charset="0"/>
                <a:ea typeface="Tahoma" panose="020B0604030504040204" pitchFamily="34" charset="0"/>
                <a:cs typeface="Tahoma" panose="020B0604030504040204" pitchFamily="34" charset="0"/>
              </a:rPr>
              <a:t>dao động trong khoảng từ 25 đến 35V.</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Tìm hiểu Diac là g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170" y="1170005"/>
            <a:ext cx="2848882" cy="189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751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DIAC</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Diac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9"/>
            <a:ext cx="6326776" cy="1963932"/>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Chính đặc điểm này là một trong những ứng dụng chính của </a:t>
            </a:r>
            <a:r>
              <a:rPr lang="vi-VN" sz="2400" smtClean="0">
                <a:latin typeface="Tahoma" panose="020B0604030504040204" pitchFamily="34" charset="0"/>
                <a:ea typeface="Tahoma" panose="020B0604030504040204" pitchFamily="34" charset="0"/>
                <a:cs typeface="Tahoma" panose="020B0604030504040204" pitchFamily="34" charset="0"/>
              </a:rPr>
              <a:t>Diac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Diac </a:t>
            </a:r>
            <a:r>
              <a:rPr lang="vi-VN" sz="2400">
                <a:latin typeface="Tahoma" panose="020B0604030504040204" pitchFamily="34" charset="0"/>
                <a:ea typeface="Tahoma" panose="020B0604030504040204" pitchFamily="34" charset="0"/>
                <a:cs typeface="Tahoma" panose="020B0604030504040204" pitchFamily="34" charset="0"/>
              </a:rPr>
              <a:t>giống như một van điện </a:t>
            </a:r>
            <a:r>
              <a:rPr lang="vi-VN" sz="2400" smtClean="0">
                <a:latin typeface="Tahoma" panose="020B0604030504040204" pitchFamily="34" charset="0"/>
                <a:ea typeface="Tahoma" panose="020B0604030504040204" pitchFamily="34" charset="0"/>
                <a:cs typeface="Tahoma" panose="020B0604030504040204" pitchFamily="34" charset="0"/>
              </a:rPr>
              <a:t>áp</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nó chỉ cho phép dòng điện đi qua khi điện áp đặt vào 2 đầu phải đủ lớn mà không cần quan tâm tới chiều của dòng điện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494392" y="4129752"/>
            <a:ext cx="11146610" cy="231608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Hầu hết, phần lớn các Diac đều được sử dụng để tạo ra các mạch điều khiển góc mở và kích hoạt pha cho một số linh kiện trong mạch chư Transistor, thyristor, Triac. Trong mạch điện Diac có công dụng nhận biết điện áp tới hạn để có thể dẫn và kích mở cho những linh kiện </a:t>
            </a:r>
            <a:r>
              <a:rPr lang="en-US" sz="2400" smtClean="0">
                <a:latin typeface="Tahoma" panose="020B0604030504040204" pitchFamily="34" charset="0"/>
                <a:ea typeface="Tahoma" panose="020B0604030504040204" pitchFamily="34" charset="0"/>
                <a:cs typeface="Tahoma" panose="020B0604030504040204" pitchFamily="34" charset="0"/>
              </a:rPr>
              <a:t>kể</a:t>
            </a:r>
            <a:r>
              <a:rPr lang="vi-VN" sz="2400" smtClean="0">
                <a:latin typeface="Tahoma" panose="020B0604030504040204" pitchFamily="34" charset="0"/>
                <a:ea typeface="Tahoma" panose="020B0604030504040204" pitchFamily="34" charset="0"/>
                <a:cs typeface="Tahoma" panose="020B0604030504040204" pitchFamily="34" charset="0"/>
              </a:rPr>
              <a:t> trên</a:t>
            </a:r>
            <a:r>
              <a:rPr lang="en-US" sz="2400" smtClean="0">
                <a:latin typeface="Tahoma" panose="020B0604030504040204" pitchFamily="34" charset="0"/>
                <a:ea typeface="Tahoma" panose="020B0604030504040204" pitchFamily="34" charset="0"/>
                <a:cs typeface="Tahoma" panose="020B0604030504040204" pitchFamily="34" charset="0"/>
              </a:rPr>
              <a:t>.</a:t>
            </a:r>
          </a:p>
        </p:txBody>
      </p:sp>
      <p:pic>
        <p:nvPicPr>
          <p:cNvPr id="2050" name="Picture 2" descr="https://www.christianlouboutinoutlets.org/wp-content/uploads/2019/03/di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778" y="1498768"/>
            <a:ext cx="4487001" cy="251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3806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4DB6CE4-2B13-4715-B5B2-615A55922CA1}"/>
              </a:ext>
            </a:extLst>
          </p:cNvPr>
          <p:cNvSpPr txBox="1">
            <a:spLocks/>
          </p:cNvSpPr>
          <p:nvPr/>
        </p:nvSpPr>
        <p:spPr>
          <a:xfrm>
            <a:off x="8207830" y="3546911"/>
            <a:ext cx="3156857" cy="450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1800" i="1" cap="none" smtClean="0">
                <a:solidFill>
                  <a:srgbClr val="FFC000"/>
                </a:solidFill>
                <a:latin typeface="Rockwell" panose="02060603020205020403" pitchFamily="18" charset="0"/>
              </a:rPr>
              <a:t>Đặc tuyến Volt - Ampe</a:t>
            </a:r>
            <a:endParaRPr lang="en-US" sz="1800" i="1" cap="none" dirty="0">
              <a:solidFill>
                <a:srgbClr val="FFC000"/>
              </a:solidFill>
              <a:latin typeface="Rockwell" panose="02060603020205020403" pitchFamily="18" charset="0"/>
            </a:endParaRPr>
          </a:p>
        </p:txBody>
      </p:sp>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DIAC</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Diac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6326776" cy="2285573"/>
          </a:xfrm>
        </p:spPr>
        <p:txBody>
          <a:bodyPr>
            <a:no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Đặc </a:t>
            </a:r>
            <a:r>
              <a:rPr lang="vi-VN" sz="2400" smtClean="0">
                <a:latin typeface="Tahoma" panose="020B0604030504040204" pitchFamily="34" charset="0"/>
                <a:ea typeface="Tahoma" panose="020B0604030504040204" pitchFamily="34" charset="0"/>
                <a:cs typeface="Tahoma" panose="020B0604030504040204" pitchFamily="34" charset="0"/>
              </a:rPr>
              <a:t>tuyến cho </a:t>
            </a:r>
            <a:r>
              <a:rPr lang="vi-VN" sz="2400">
                <a:latin typeface="Tahoma" panose="020B0604030504040204" pitchFamily="34" charset="0"/>
                <a:ea typeface="Tahoma" panose="020B0604030504040204" pitchFamily="34" charset="0"/>
                <a:cs typeface="Tahoma" panose="020B0604030504040204" pitchFamily="34" charset="0"/>
              </a:rPr>
              <a:t>thấy </a:t>
            </a:r>
            <a:r>
              <a:rPr lang="vi-VN" sz="2400" smtClean="0">
                <a:latin typeface="Tahoma" panose="020B0604030504040204" pitchFamily="34" charset="0"/>
                <a:ea typeface="Tahoma" panose="020B0604030504040204" pitchFamily="34" charset="0"/>
                <a:cs typeface="Tahoma" panose="020B0604030504040204" pitchFamily="34" charset="0"/>
              </a:rPr>
              <a:t>Diac </a:t>
            </a:r>
            <a:r>
              <a:rPr lang="vi-VN" sz="2400">
                <a:latin typeface="Tahoma" panose="020B0604030504040204" pitchFamily="34" charset="0"/>
                <a:ea typeface="Tahoma" panose="020B0604030504040204" pitchFamily="34" charset="0"/>
                <a:cs typeface="Tahoma" panose="020B0604030504040204" pitchFamily="34" charset="0"/>
              </a:rPr>
              <a:t>chặn dòng điện theo cả 2 hướng cho đến khi điện áp đặt vào lớn hơn </a:t>
            </a:r>
            <a:r>
              <a:rPr lang="vi-VN" sz="2400" smtClean="0">
                <a:latin typeface="Tahoma" panose="020B0604030504040204" pitchFamily="34" charset="0"/>
                <a:ea typeface="Tahoma" panose="020B0604030504040204" pitchFamily="34" charset="0"/>
                <a:cs typeface="Tahoma" panose="020B0604030504040204" pitchFamily="34" charset="0"/>
              </a:rPr>
              <a:t>VBR</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áp đánh thủng của Diac hoặc điện áp </a:t>
            </a:r>
            <a:r>
              <a:rPr lang="vi-VN" sz="2400" smtClean="0">
                <a:latin typeface="Tahoma" panose="020B0604030504040204" pitchFamily="34" charset="0"/>
                <a:ea typeface="Tahoma" panose="020B0604030504040204" pitchFamily="34" charset="0"/>
                <a:cs typeface="Tahoma" panose="020B0604030504040204" pitchFamily="34" charset="0"/>
              </a:rPr>
              <a:t>ngắt</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Diac </a:t>
            </a:r>
            <a:r>
              <a:rPr lang="vi-VN" sz="2400">
                <a:latin typeface="Tahoma" panose="020B0604030504040204" pitchFamily="34" charset="0"/>
                <a:ea typeface="Tahoma" panose="020B0604030504040204" pitchFamily="34" charset="0"/>
                <a:cs typeface="Tahoma" panose="020B0604030504040204" pitchFamily="34" charset="0"/>
              </a:rPr>
              <a:t>sẽ dẫn điện giống như Diode </a:t>
            </a:r>
            <a:r>
              <a:rPr lang="vi-VN" sz="2400" smtClean="0">
                <a:latin typeface="Tahoma" panose="020B0604030504040204" pitchFamily="34" charset="0"/>
                <a:ea typeface="Tahoma" panose="020B0604030504040204" pitchFamily="34" charset="0"/>
                <a:cs typeface="Tahoma" panose="020B0604030504040204" pitchFamily="34" charset="0"/>
              </a:rPr>
              <a:t>zenner.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778" y="271725"/>
            <a:ext cx="4555115" cy="3229122"/>
          </a:xfrm>
          <a:prstGeom prst="rect">
            <a:avLst/>
          </a:prstGeom>
        </p:spPr>
      </p:pic>
      <p:sp>
        <p:nvSpPr>
          <p:cNvPr id="10" name="Content Placeholder 2">
            <a:extLst>
              <a:ext uri="{FF2B5EF4-FFF2-40B4-BE49-F238E27FC236}">
                <a16:creationId xmlns:a16="http://schemas.microsoft.com/office/drawing/2014/main" id="{143F5361-68C0-4BF5-80C8-F1E7BF92B2DB}"/>
              </a:ext>
            </a:extLst>
          </p:cNvPr>
          <p:cNvSpPr txBox="1">
            <a:spLocks/>
          </p:cNvSpPr>
          <p:nvPr/>
        </p:nvSpPr>
        <p:spPr>
          <a:xfrm>
            <a:off x="718002" y="4141353"/>
            <a:ext cx="10881891" cy="22855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Đối với </a:t>
            </a:r>
            <a:r>
              <a:rPr lang="vi-VN" sz="2400" smtClean="0">
                <a:latin typeface="Tahoma" panose="020B0604030504040204" pitchFamily="34" charset="0"/>
                <a:ea typeface="Tahoma" panose="020B0604030504040204" pitchFamily="34" charset="0"/>
                <a:cs typeface="Tahoma" panose="020B0604030504040204" pitchFamily="34" charset="0"/>
              </a:rPr>
              <a:t>diode </a:t>
            </a:r>
            <a:r>
              <a:rPr lang="vi-VN" sz="2400">
                <a:latin typeface="Tahoma" panose="020B0604030504040204" pitchFamily="34" charset="0"/>
                <a:ea typeface="Tahoma" panose="020B0604030504040204" pitchFamily="34" charset="0"/>
                <a:cs typeface="Tahoma" panose="020B0604030504040204" pitchFamily="34" charset="0"/>
              </a:rPr>
              <a:t>zener thông thường, điện áp trên </a:t>
            </a:r>
            <a:r>
              <a:rPr lang="en-US" sz="2400" smtClean="0">
                <a:latin typeface="Tahoma" panose="020B0604030504040204" pitchFamily="34" charset="0"/>
                <a:ea typeface="Tahoma" panose="020B0604030504040204" pitchFamily="34" charset="0"/>
                <a:cs typeface="Tahoma" panose="020B0604030504040204" pitchFamily="34" charset="0"/>
              </a:rPr>
              <a:t>đó</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sẽ không đổi khi dòng điện tăng lên. Tuy nhiên, </a:t>
            </a:r>
            <a:r>
              <a:rPr lang="vi-VN" sz="2400" smtClean="0">
                <a:latin typeface="Tahoma" panose="020B0604030504040204" pitchFamily="34" charset="0"/>
                <a:ea typeface="Tahoma" panose="020B0604030504040204" pitchFamily="34" charset="0"/>
                <a:cs typeface="Tahoma" panose="020B0604030504040204" pitchFamily="34" charset="0"/>
              </a:rPr>
              <a:t>diac </a:t>
            </a:r>
            <a:r>
              <a:rPr lang="vi-VN" sz="2400">
                <a:latin typeface="Tahoma" panose="020B0604030504040204" pitchFamily="34" charset="0"/>
                <a:ea typeface="Tahoma" panose="020B0604030504040204" pitchFamily="34" charset="0"/>
                <a:cs typeface="Tahoma" panose="020B0604030504040204" pitchFamily="34" charset="0"/>
              </a:rPr>
              <a:t>hoạt động </a:t>
            </a:r>
            <a:r>
              <a:rPr lang="en-US" sz="2400" smtClean="0">
                <a:latin typeface="Tahoma" panose="020B0604030504040204" pitchFamily="34" charset="0"/>
                <a:ea typeface="Tahoma" panose="020B0604030504040204" pitchFamily="34" charset="0"/>
                <a:cs typeface="Tahoma" panose="020B0604030504040204" pitchFamily="34" charset="0"/>
              </a:rPr>
              <a:t>như một transistor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áp giảm khi dòng điện </a:t>
            </a:r>
            <a:r>
              <a:rPr lang="vi-VN" sz="2400" smtClean="0">
                <a:latin typeface="Tahoma" panose="020B0604030504040204" pitchFamily="34" charset="0"/>
                <a:ea typeface="Tahoma" panose="020B0604030504040204" pitchFamily="34" charset="0"/>
                <a:cs typeface="Tahoma" panose="020B0604030504040204" pitchFamily="34" charset="0"/>
              </a:rPr>
              <a:t>tăng</a:t>
            </a:r>
            <a:r>
              <a:rPr lang="en-US" sz="240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Ở</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trạng thái dẫn, điện trở của diac rơi xuống giá trị rất thấp cho phép dòng điện có giá trị tương đối lớn chảy qua.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93026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DIAC – Kiểm tra</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Diac – Kiểm tra và thay thế</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6326776" cy="2285573"/>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Dùng đồng hồ vạn năng để thang X10k</a:t>
            </a:r>
            <a:r>
              <a:rPr lang="el-GR" sz="2400">
                <a:latin typeface="Tahoma" panose="020B0604030504040204" pitchFamily="34" charset="0"/>
                <a:ea typeface="Tahoma" panose="020B0604030504040204" pitchFamily="34" charset="0"/>
                <a:cs typeface="Tahoma" panose="020B0604030504040204" pitchFamily="34" charset="0"/>
              </a:rPr>
              <a:t>Ω </a:t>
            </a:r>
            <a:r>
              <a:rPr lang="vi-VN" sz="2400">
                <a:latin typeface="Tahoma" panose="020B0604030504040204" pitchFamily="34" charset="0"/>
                <a:ea typeface="Tahoma" panose="020B0604030504040204" pitchFamily="34" charset="0"/>
                <a:cs typeface="Tahoma" panose="020B0604030504040204" pitchFamily="34" charset="0"/>
              </a:rPr>
              <a:t>đo vào 2 chân của </a:t>
            </a:r>
            <a:r>
              <a:rPr lang="en-US" sz="2400" smtClean="0">
                <a:latin typeface="Tahoma" panose="020B0604030504040204" pitchFamily="34" charset="0"/>
                <a:ea typeface="Tahoma" panose="020B0604030504040204" pitchFamily="34" charset="0"/>
                <a:cs typeface="Tahoma" panose="020B0604030504040204" pitchFamily="34" charset="0"/>
              </a:rPr>
              <a:t>D</a:t>
            </a:r>
            <a:r>
              <a:rPr lang="vi-VN" sz="2400" smtClean="0">
                <a:latin typeface="Tahoma" panose="020B0604030504040204" pitchFamily="34" charset="0"/>
                <a:ea typeface="Tahoma" panose="020B0604030504040204" pitchFamily="34" charset="0"/>
                <a:cs typeface="Tahoma" panose="020B0604030504040204" pitchFamily="34" charset="0"/>
              </a:rPr>
              <a:t>iac</a:t>
            </a:r>
            <a:r>
              <a:rPr lang="en-US" sz="2400" smtClean="0">
                <a:latin typeface="Tahoma" panose="020B0604030504040204" pitchFamily="34" charset="0"/>
                <a:ea typeface="Tahoma" panose="020B0604030504040204" pitchFamily="34" charset="0"/>
                <a:cs typeface="Tahoma" panose="020B0604030504040204" pitchFamily="34" charset="0"/>
              </a:rPr>
              <a:t>. Nếu </a:t>
            </a:r>
            <a:r>
              <a:rPr lang="vi-VN" sz="2400" smtClean="0">
                <a:latin typeface="Tahoma" panose="020B0604030504040204" pitchFamily="34" charset="0"/>
                <a:ea typeface="Tahoma" panose="020B0604030504040204" pitchFamily="34" charset="0"/>
                <a:cs typeface="Tahoma" panose="020B0604030504040204" pitchFamily="34" charset="0"/>
              </a:rPr>
              <a:t>kim </a:t>
            </a:r>
            <a:r>
              <a:rPr lang="vi-VN" sz="2400">
                <a:latin typeface="Tahoma" panose="020B0604030504040204" pitchFamily="34" charset="0"/>
                <a:ea typeface="Tahoma" panose="020B0604030504040204" pitchFamily="34" charset="0"/>
                <a:cs typeface="Tahoma" panose="020B0604030504040204" pitchFamily="34" charset="0"/>
              </a:rPr>
              <a:t>đồng hồ không </a:t>
            </a:r>
            <a:r>
              <a:rPr lang="en-US" sz="2400" smtClean="0">
                <a:latin typeface="Tahoma" panose="020B0604030504040204" pitchFamily="34" charset="0"/>
                <a:ea typeface="Tahoma" panose="020B0604030504040204" pitchFamily="34" charset="0"/>
                <a:cs typeface="Tahoma" panose="020B0604030504040204" pitchFamily="34" charset="0"/>
              </a:rPr>
              <a:t>l</a:t>
            </a:r>
            <a:r>
              <a:rPr lang="vi-VN" sz="2400" smtClean="0">
                <a:latin typeface="Tahoma" panose="020B0604030504040204" pitchFamily="34" charset="0"/>
                <a:ea typeface="Tahoma" panose="020B0604030504040204" pitchFamily="34" charset="0"/>
                <a:cs typeface="Tahoma" panose="020B0604030504040204" pitchFamily="34" charset="0"/>
              </a:rPr>
              <a:t>ên </a:t>
            </a:r>
            <a:r>
              <a:rPr lang="en-US" sz="2400" smtClean="0">
                <a:latin typeface="Tahoma" panose="020B0604030504040204" pitchFamily="34" charset="0"/>
                <a:ea typeface="Tahoma" panose="020B0604030504040204" pitchFamily="34" charset="0"/>
                <a:cs typeface="Tahoma" panose="020B0604030504040204" pitchFamily="34" charset="0"/>
              </a:rPr>
              <a:t>nghĩa là Diac còn hoạt động</a:t>
            </a:r>
            <a:r>
              <a:rPr lang="vi-VN" sz="2400" smtClean="0">
                <a:latin typeface="Tahoma" panose="020B0604030504040204" pitchFamily="34" charset="0"/>
                <a:ea typeface="Tahoma" panose="020B0604030504040204" pitchFamily="34" charset="0"/>
                <a:cs typeface="Tahoma" panose="020B0604030504040204" pitchFamily="34" charset="0"/>
              </a:rPr>
              <a:t> tốt</a:t>
            </a:r>
            <a:r>
              <a:rPr lang="en-US" sz="2400" smtClean="0">
                <a:latin typeface="Tahoma" panose="020B0604030504040204" pitchFamily="34" charset="0"/>
                <a:ea typeface="Tahoma" panose="020B0604030504040204" pitchFamily="34" charset="0"/>
                <a:cs typeface="Tahoma" panose="020B0604030504040204" pitchFamily="34" charset="0"/>
              </a:rPr>
              <a:t>. Ngược lại, Diac</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bị dò hoặc bị </a:t>
            </a:r>
            <a:r>
              <a:rPr lang="vi-VN" sz="2400" smtClean="0">
                <a:latin typeface="Tahoma" panose="020B0604030504040204" pitchFamily="34" charset="0"/>
                <a:ea typeface="Tahoma" panose="020B0604030504040204" pitchFamily="34" charset="0"/>
                <a:cs typeface="Tahoma" panose="020B0604030504040204" pitchFamily="34" charset="0"/>
              </a:rPr>
              <a:t>chập</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10" name="Content Placeholder 2">
            <a:extLst>
              <a:ext uri="{FF2B5EF4-FFF2-40B4-BE49-F238E27FC236}">
                <a16:creationId xmlns:a16="http://schemas.microsoft.com/office/drawing/2014/main" id="{143F5361-68C0-4BF5-80C8-F1E7BF92B2DB}"/>
              </a:ext>
            </a:extLst>
          </p:cNvPr>
          <p:cNvSpPr txBox="1">
            <a:spLocks/>
          </p:cNvSpPr>
          <p:nvPr/>
        </p:nvSpPr>
        <p:spPr>
          <a:xfrm>
            <a:off x="570414" y="3726098"/>
            <a:ext cx="10629383" cy="23611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Khi </a:t>
            </a:r>
            <a:r>
              <a:rPr lang="en-US" sz="2400" smtClean="0">
                <a:latin typeface="Tahoma" panose="020B0604030504040204" pitchFamily="34" charset="0"/>
                <a:ea typeface="Tahoma" panose="020B0604030504040204" pitchFamily="34" charset="0"/>
                <a:cs typeface="Tahoma" panose="020B0604030504040204" pitchFamily="34" charset="0"/>
              </a:rPr>
              <a:t>D</a:t>
            </a:r>
            <a:r>
              <a:rPr lang="vi-VN" sz="2400" smtClean="0">
                <a:latin typeface="Tahoma" panose="020B0604030504040204" pitchFamily="34" charset="0"/>
                <a:ea typeface="Tahoma" panose="020B0604030504040204" pitchFamily="34" charset="0"/>
                <a:cs typeface="Tahoma" panose="020B0604030504040204" pitchFamily="34" charset="0"/>
              </a:rPr>
              <a:t>iac </a:t>
            </a:r>
            <a:r>
              <a:rPr lang="vi-VN" sz="2400">
                <a:latin typeface="Tahoma" panose="020B0604030504040204" pitchFamily="34" charset="0"/>
                <a:ea typeface="Tahoma" panose="020B0604030504040204" pitchFamily="34" charset="0"/>
                <a:cs typeface="Tahoma" panose="020B0604030504040204" pitchFamily="34" charset="0"/>
              </a:rPr>
              <a:t>bị chập ta phải thay mới theo đúng trị số ghi trên </a:t>
            </a:r>
            <a:r>
              <a:rPr lang="vi-VN" sz="2400" smtClean="0">
                <a:latin typeface="Tahoma" panose="020B0604030504040204" pitchFamily="34" charset="0"/>
                <a:ea typeface="Tahoma" panose="020B0604030504040204" pitchFamily="34" charset="0"/>
                <a:cs typeface="Tahoma" panose="020B0604030504040204" pitchFamily="34" charset="0"/>
              </a:rPr>
              <a:t>thân. </a:t>
            </a:r>
            <a:r>
              <a:rPr lang="vi-VN" sz="2400">
                <a:latin typeface="Tahoma" panose="020B0604030504040204" pitchFamily="34" charset="0"/>
                <a:ea typeface="Tahoma" panose="020B0604030504040204" pitchFamily="34" charset="0"/>
                <a:cs typeface="Tahoma" panose="020B0604030504040204" pitchFamily="34" charset="0"/>
              </a:rPr>
              <a:t>Nếu trường hợp không </a:t>
            </a:r>
            <a:r>
              <a:rPr lang="vi-VN" sz="2400" smtClean="0">
                <a:latin typeface="Tahoma" panose="020B0604030504040204" pitchFamily="34" charset="0"/>
                <a:ea typeface="Tahoma" panose="020B0604030504040204" pitchFamily="34" charset="0"/>
                <a:cs typeface="Tahoma" panose="020B0604030504040204" pitchFamily="34" charset="0"/>
              </a:rPr>
              <a:t>thì </a:t>
            </a:r>
            <a:r>
              <a:rPr lang="vi-VN" sz="2400">
                <a:latin typeface="Tahoma" panose="020B0604030504040204" pitchFamily="34" charset="0"/>
                <a:ea typeface="Tahoma" panose="020B0604030504040204" pitchFamily="34" charset="0"/>
                <a:cs typeface="Tahoma" panose="020B0604030504040204" pitchFamily="34" charset="0"/>
              </a:rPr>
              <a:t>ta </a:t>
            </a:r>
            <a:r>
              <a:rPr lang="en-US" sz="2400" smtClean="0">
                <a:latin typeface="Tahoma" panose="020B0604030504040204" pitchFamily="34" charset="0"/>
                <a:ea typeface="Tahoma" panose="020B0604030504040204" pitchFamily="34" charset="0"/>
                <a:cs typeface="Tahoma" panose="020B0604030504040204" pitchFamily="34" charset="0"/>
              </a:rPr>
              <a:t>có thể dùng sợi </a:t>
            </a:r>
            <a:r>
              <a:rPr lang="vi-VN" sz="2400" smtClean="0">
                <a:latin typeface="Tahoma" panose="020B0604030504040204" pitchFamily="34" charset="0"/>
                <a:ea typeface="Tahoma" panose="020B0604030504040204" pitchFamily="34" charset="0"/>
                <a:cs typeface="Tahoma" panose="020B0604030504040204" pitchFamily="34" charset="0"/>
              </a:rPr>
              <a:t>nối </a:t>
            </a:r>
            <a:r>
              <a:rPr lang="en-US" sz="2400" smtClean="0">
                <a:latin typeface="Tahoma" panose="020B0604030504040204" pitchFamily="34" charset="0"/>
                <a:ea typeface="Tahoma" panose="020B0604030504040204" pitchFamily="34" charset="0"/>
                <a:cs typeface="Tahoma" panose="020B0604030504040204" pitchFamily="34" charset="0"/>
              </a:rPr>
              <a:t>qua 2 đầu chân của Diac như</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cầu </a:t>
            </a:r>
            <a:r>
              <a:rPr lang="vi-VN" sz="2400" smtClean="0">
                <a:latin typeface="Tahoma" panose="020B0604030504040204" pitchFamily="34" charset="0"/>
                <a:ea typeface="Tahoma" panose="020B0604030504040204" pitchFamily="34" charset="0"/>
                <a:cs typeface="Tahoma" panose="020B0604030504040204" pitchFamily="34" charset="0"/>
              </a:rPr>
              <a:t>chì. </a:t>
            </a:r>
            <a:r>
              <a:rPr lang="vi-VN" sz="2400">
                <a:latin typeface="Tahoma" panose="020B0604030504040204" pitchFamily="34" charset="0"/>
                <a:ea typeface="Tahoma" panose="020B0604030504040204" pitchFamily="34" charset="0"/>
                <a:cs typeface="Tahoma" panose="020B0604030504040204" pitchFamily="34" charset="0"/>
              </a:rPr>
              <a:t>Ở mạch điện thực tế </a:t>
            </a:r>
            <a:r>
              <a:rPr lang="en-US" sz="2400" smtClean="0">
                <a:latin typeface="Tahoma" panose="020B0604030504040204" pitchFamily="34" charset="0"/>
                <a:ea typeface="Tahoma" panose="020B0604030504040204" pitchFamily="34" charset="0"/>
                <a:cs typeface="Tahoma" panose="020B0604030504040204" pitchFamily="34" charset="0"/>
              </a:rPr>
              <a:t>Diac </a:t>
            </a:r>
            <a:r>
              <a:rPr lang="vi-VN" sz="2400" smtClean="0">
                <a:latin typeface="Tahoma" panose="020B0604030504040204" pitchFamily="34" charset="0"/>
                <a:ea typeface="Tahoma" panose="020B0604030504040204" pitchFamily="34" charset="0"/>
                <a:cs typeface="Tahoma" panose="020B0604030504040204" pitchFamily="34" charset="0"/>
              </a:rPr>
              <a:t>có </a:t>
            </a:r>
            <a:r>
              <a:rPr lang="vi-VN" sz="2400">
                <a:latin typeface="Tahoma" panose="020B0604030504040204" pitchFamily="34" charset="0"/>
                <a:ea typeface="Tahoma" panose="020B0604030504040204" pitchFamily="34" charset="0"/>
                <a:cs typeface="Tahoma" panose="020B0604030504040204" pitchFamily="34" charset="0"/>
              </a:rPr>
              <a:t>hình dạng giống tụ thường có kí hiệu </a:t>
            </a:r>
            <a:r>
              <a:rPr lang="vi-VN" sz="2400" smtClean="0">
                <a:latin typeface="Tahoma" panose="020B0604030504040204" pitchFamily="34" charset="0"/>
                <a:ea typeface="Tahoma" panose="020B0604030504040204" pitchFamily="34" charset="0"/>
                <a:cs typeface="Tahoma" panose="020B0604030504040204" pitchFamily="34" charset="0"/>
              </a:rPr>
              <a:t>ZNK</a:t>
            </a:r>
            <a:r>
              <a:rPr lang="en-US" sz="2400" smtClean="0">
                <a:latin typeface="Tahoma" panose="020B0604030504040204" pitchFamily="34" charset="0"/>
                <a:ea typeface="Tahoma" panose="020B0604030504040204" pitchFamily="34" charset="0"/>
                <a:cs typeface="Tahoma" panose="020B0604030504040204" pitchFamily="34" charset="0"/>
              </a:rPr>
              <a:t>.</a:t>
            </a:r>
          </a:p>
        </p:txBody>
      </p:sp>
      <p:pic>
        <p:nvPicPr>
          <p:cNvPr id="5122" name="Picture 2" descr="Diac là gì? Ứng dụng của Diac trong mạch điện tử dùng để làm g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9598" y="1357688"/>
            <a:ext cx="3238500"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5111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TRIAC – Cấu tạo</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Triac – Cấu tạo</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96539" y="1562078"/>
            <a:ext cx="6274524" cy="2356779"/>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Triac là một linh kiện bán dẫn có ba cực năm lớp, làm việc như 2 Thyristor mắc song song ngược chiều, có thể dẫn điện theo hai chiều</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a:latin typeface="Tahoma" panose="020B0604030504040204" pitchFamily="34" charset="0"/>
                <a:ea typeface="Tahoma" panose="020B0604030504040204" pitchFamily="34" charset="0"/>
                <a:cs typeface="Tahoma" panose="020B0604030504040204" pitchFamily="34" charset="0"/>
              </a:rPr>
              <a:t>Triac có </a:t>
            </a:r>
            <a:r>
              <a:rPr lang="en-US" sz="2400" smtClean="0">
                <a:latin typeface="Tahoma" panose="020B0604030504040204" pitchFamily="34" charset="0"/>
                <a:ea typeface="Tahoma" panose="020B0604030504040204" pitchFamily="34" charset="0"/>
                <a:cs typeface="Tahoma" panose="020B0604030504040204" pitchFamily="34" charset="0"/>
              </a:rPr>
              <a:t>4 </a:t>
            </a:r>
            <a:r>
              <a:rPr lang="en-US" sz="2400">
                <a:latin typeface="Tahoma" panose="020B0604030504040204" pitchFamily="34" charset="0"/>
                <a:ea typeface="Tahoma" panose="020B0604030504040204" pitchFamily="34" charset="0"/>
                <a:cs typeface="Tahoma" panose="020B0604030504040204" pitchFamily="34" charset="0"/>
              </a:rPr>
              <a:t>tổ hợp điện thế </a:t>
            </a:r>
            <a:r>
              <a:rPr lang="en-US" sz="2400" smtClean="0">
                <a:latin typeface="Tahoma" panose="020B0604030504040204" pitchFamily="34" charset="0"/>
                <a:ea typeface="Tahoma" panose="020B0604030504040204" pitchFamily="34" charset="0"/>
                <a:cs typeface="Tahoma" panose="020B0604030504040204" pitchFamily="34" charset="0"/>
              </a:rPr>
              <a:t>mà dòng có </a:t>
            </a:r>
            <a:r>
              <a:rPr lang="en-US" sz="2400">
                <a:latin typeface="Tahoma" panose="020B0604030504040204" pitchFamily="34" charset="0"/>
                <a:ea typeface="Tahoma" panose="020B0604030504040204" pitchFamily="34" charset="0"/>
                <a:cs typeface="Tahoma" panose="020B0604030504040204" pitchFamily="34" charset="0"/>
              </a:rPr>
              <a:t>thể </a:t>
            </a:r>
            <a:r>
              <a:rPr lang="en-US" sz="2400" smtClean="0">
                <a:latin typeface="Tahoma" panose="020B0604030504040204" pitchFamily="34" charset="0"/>
                <a:ea typeface="Tahoma" panose="020B0604030504040204" pitchFamily="34" charset="0"/>
                <a:cs typeface="Tahoma" panose="020B0604030504040204" pitchFamily="34" charset="0"/>
              </a:rPr>
              <a:t>chảy </a:t>
            </a:r>
            <a:r>
              <a:rPr lang="en-US" sz="2400">
                <a:latin typeface="Tahoma" panose="020B0604030504040204" pitchFamily="34" charset="0"/>
                <a:ea typeface="Tahoma" panose="020B0604030504040204" pitchFamily="34" charset="0"/>
                <a:cs typeface="Tahoma" panose="020B0604030504040204" pitchFamily="34" charset="0"/>
              </a:rPr>
              <a:t>qua:</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163" y="1468155"/>
            <a:ext cx="4515480" cy="2314898"/>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507982319"/>
              </p:ext>
            </p:extLst>
          </p:nvPr>
        </p:nvGraphicFramePr>
        <p:xfrm>
          <a:off x="4419167" y="4073071"/>
          <a:ext cx="6083371" cy="1844040"/>
        </p:xfrm>
        <a:graphic>
          <a:graphicData uri="http://schemas.openxmlformats.org/drawingml/2006/table">
            <a:tbl>
              <a:tblPr firstRow="1" bandRow="1">
                <a:tableStyleId>{85BE263C-DBD7-4A20-BB59-AAB30ACAA65A}</a:tableStyleId>
              </a:tblPr>
              <a:tblGrid>
                <a:gridCol w="900944">
                  <a:extLst>
                    <a:ext uri="{9D8B030D-6E8A-4147-A177-3AD203B41FA5}">
                      <a16:colId xmlns:a16="http://schemas.microsoft.com/office/drawing/2014/main" val="76371134"/>
                    </a:ext>
                  </a:extLst>
                </a:gridCol>
                <a:gridCol w="900944">
                  <a:extLst>
                    <a:ext uri="{9D8B030D-6E8A-4147-A177-3AD203B41FA5}">
                      <a16:colId xmlns:a16="http://schemas.microsoft.com/office/drawing/2014/main" val="1093271815"/>
                    </a:ext>
                  </a:extLst>
                </a:gridCol>
                <a:gridCol w="551233">
                  <a:extLst>
                    <a:ext uri="{9D8B030D-6E8A-4147-A177-3AD203B41FA5}">
                      <a16:colId xmlns:a16="http://schemas.microsoft.com/office/drawing/2014/main" val="326494892"/>
                    </a:ext>
                  </a:extLst>
                </a:gridCol>
                <a:gridCol w="3730250">
                  <a:extLst>
                    <a:ext uri="{9D8B030D-6E8A-4147-A177-3AD203B41FA5}">
                      <a16:colId xmlns:a16="http://schemas.microsoft.com/office/drawing/2014/main" val="1513642260"/>
                    </a:ext>
                  </a:extLst>
                </a:gridCol>
              </a:tblGrid>
              <a:tr h="370840">
                <a:tc>
                  <a:txBody>
                    <a:bodyPr/>
                    <a:lstStyle/>
                    <a:p>
                      <a:r>
                        <a:rPr lang="en-US" smtClean="0"/>
                        <a:t>Mode</a:t>
                      </a:r>
                      <a:endParaRPr lang="en-US"/>
                    </a:p>
                  </a:txBody>
                  <a:tcPr/>
                </a:tc>
                <a:tc>
                  <a:txBody>
                    <a:bodyPr/>
                    <a:lstStyle/>
                    <a:p>
                      <a:r>
                        <a:rPr lang="en-US" smtClean="0"/>
                        <a:t>MT2</a:t>
                      </a:r>
                      <a:endParaRPr lang="en-US"/>
                    </a:p>
                  </a:txBody>
                  <a:tcPr/>
                </a:tc>
                <a:tc>
                  <a:txBody>
                    <a:bodyPr/>
                    <a:lstStyle/>
                    <a:p>
                      <a:r>
                        <a:rPr lang="en-US" smtClean="0"/>
                        <a:t>G</a:t>
                      </a:r>
                      <a:endParaRPr lang="en-US"/>
                    </a:p>
                  </a:txBody>
                  <a:tcPr/>
                </a:tc>
                <a:tc>
                  <a:txBody>
                    <a:bodyPr/>
                    <a:lstStyle/>
                    <a:p>
                      <a:r>
                        <a:rPr lang="en-US" smtClean="0"/>
                        <a:t>Dòng</a:t>
                      </a:r>
                      <a:r>
                        <a:rPr lang="en-US" baseline="0" smtClean="0"/>
                        <a:t> điện</a:t>
                      </a:r>
                      <a:endParaRPr lang="en-US"/>
                    </a:p>
                  </a:txBody>
                  <a:tcPr/>
                </a:tc>
                <a:extLst>
                  <a:ext uri="{0D108BD9-81ED-4DB2-BD59-A6C34878D82A}">
                    <a16:rowId xmlns:a16="http://schemas.microsoft.com/office/drawing/2014/main" val="1239843406"/>
                  </a:ext>
                </a:extLst>
              </a:tr>
              <a:tr h="370840">
                <a:tc>
                  <a:txBody>
                    <a:bodyPr/>
                    <a:lstStyle/>
                    <a:p>
                      <a:r>
                        <a:rPr lang="en-US" smtClean="0"/>
                        <a:t>I +</a:t>
                      </a:r>
                      <a:endParaRPr lang="en-US"/>
                    </a:p>
                  </a:txBody>
                  <a:tcPr>
                    <a:solidFill>
                      <a:srgbClr val="FFC000"/>
                    </a:solidFill>
                  </a:tcPr>
                </a:tc>
                <a:tc>
                  <a:txBody>
                    <a:bodyPr/>
                    <a:lstStyle/>
                    <a:p>
                      <a:r>
                        <a:rPr lang="en-US" smtClean="0"/>
                        <a:t>+</a:t>
                      </a:r>
                      <a:endParaRPr lang="en-US"/>
                    </a:p>
                  </a:txBody>
                  <a:tcPr>
                    <a:solidFill>
                      <a:srgbClr val="FFC000"/>
                    </a:solidFill>
                  </a:tcPr>
                </a:tc>
                <a:tc>
                  <a:txBody>
                    <a:bodyPr/>
                    <a:lstStyle/>
                    <a:p>
                      <a:r>
                        <a:rPr lang="en-US" smtClean="0"/>
                        <a:t>+</a:t>
                      </a:r>
                      <a:endParaRPr lang="en-US"/>
                    </a:p>
                  </a:txBody>
                  <a:tcPr>
                    <a:solidFill>
                      <a:srgbClr val="FFC000"/>
                    </a:solidFill>
                  </a:tcPr>
                </a:tc>
                <a:tc rowSpan="2">
                  <a:txBody>
                    <a:bodyPr/>
                    <a:lstStyle/>
                    <a:p>
                      <a:endParaRPr lang="en-US" smtClean="0"/>
                    </a:p>
                    <a:p>
                      <a:r>
                        <a:rPr lang="en-US" smtClean="0"/>
                        <a:t>Dòng</a:t>
                      </a:r>
                      <a:r>
                        <a:rPr lang="en-US" baseline="0" smtClean="0"/>
                        <a:t> điện chạy tử MT2 sang MT1</a:t>
                      </a:r>
                      <a:endParaRPr lang="en-US"/>
                    </a:p>
                  </a:txBody>
                  <a:tcPr>
                    <a:solidFill>
                      <a:srgbClr val="FFC000"/>
                    </a:solidFill>
                  </a:tcPr>
                </a:tc>
                <a:extLst>
                  <a:ext uri="{0D108BD9-81ED-4DB2-BD59-A6C34878D82A}">
                    <a16:rowId xmlns:a16="http://schemas.microsoft.com/office/drawing/2014/main" val="3599000811"/>
                  </a:ext>
                </a:extLst>
              </a:tr>
              <a:tr h="370840">
                <a:tc>
                  <a:txBody>
                    <a:bodyPr/>
                    <a:lstStyle/>
                    <a:p>
                      <a:r>
                        <a:rPr lang="en-US" smtClean="0"/>
                        <a:t>I -</a:t>
                      </a:r>
                      <a:endParaRPr lang="en-US"/>
                    </a:p>
                  </a:txBody>
                  <a:tcPr>
                    <a:solidFill>
                      <a:srgbClr val="FFC000"/>
                    </a:solidFill>
                  </a:tcPr>
                </a:tc>
                <a:tc>
                  <a:txBody>
                    <a:bodyPr/>
                    <a:lstStyle/>
                    <a:p>
                      <a:r>
                        <a:rPr lang="en-US" smtClean="0"/>
                        <a:t>+</a:t>
                      </a:r>
                      <a:endParaRPr lang="en-US"/>
                    </a:p>
                  </a:txBody>
                  <a:tcPr>
                    <a:solidFill>
                      <a:srgbClr val="FFC000"/>
                    </a:solidFill>
                  </a:tcPr>
                </a:tc>
                <a:tc>
                  <a:txBody>
                    <a:bodyPr/>
                    <a:lstStyle/>
                    <a:p>
                      <a:r>
                        <a:rPr lang="en-US" smtClean="0"/>
                        <a:t>-</a:t>
                      </a:r>
                      <a:endParaRPr lang="en-US"/>
                    </a:p>
                  </a:txBody>
                  <a:tcPr>
                    <a:solidFill>
                      <a:srgbClr val="FFC000"/>
                    </a:solidFill>
                  </a:tcPr>
                </a:tc>
                <a:tc vMerge="1">
                  <a:txBody>
                    <a:bodyPr/>
                    <a:lstStyle/>
                    <a:p>
                      <a:endParaRPr lang="en-US"/>
                    </a:p>
                  </a:txBody>
                  <a:tcPr/>
                </a:tc>
                <a:extLst>
                  <a:ext uri="{0D108BD9-81ED-4DB2-BD59-A6C34878D82A}">
                    <a16:rowId xmlns:a16="http://schemas.microsoft.com/office/drawing/2014/main" val="3460699831"/>
                  </a:ext>
                </a:extLst>
              </a:tr>
              <a:tr h="365760">
                <a:tc>
                  <a:txBody>
                    <a:bodyPr/>
                    <a:lstStyle/>
                    <a:p>
                      <a:r>
                        <a:rPr lang="en-US" smtClean="0"/>
                        <a:t>III -</a:t>
                      </a:r>
                      <a:endParaRPr lang="en-US"/>
                    </a:p>
                  </a:txBody>
                  <a:tcPr>
                    <a:solidFill>
                      <a:srgbClr val="00B050"/>
                    </a:solidFill>
                  </a:tcPr>
                </a:tc>
                <a:tc>
                  <a:txBody>
                    <a:bodyPr/>
                    <a:lstStyle/>
                    <a:p>
                      <a:r>
                        <a:rPr lang="en-US" smtClean="0"/>
                        <a:t>-</a:t>
                      </a:r>
                      <a:endParaRPr lang="en-US"/>
                    </a:p>
                  </a:txBody>
                  <a:tcPr>
                    <a:solidFill>
                      <a:srgbClr val="00B050"/>
                    </a:solidFill>
                  </a:tcPr>
                </a:tc>
                <a:tc>
                  <a:txBody>
                    <a:bodyPr/>
                    <a:lstStyle/>
                    <a:p>
                      <a:r>
                        <a:rPr lang="en-US" smtClean="0"/>
                        <a:t>-</a:t>
                      </a:r>
                      <a:endParaRPr lang="en-US"/>
                    </a:p>
                  </a:txBody>
                  <a:tcPr>
                    <a:solidFill>
                      <a:srgbClr val="00B050"/>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Dòng</a:t>
                      </a:r>
                      <a:r>
                        <a:rPr lang="en-US" baseline="0" smtClean="0"/>
                        <a:t> điện chạy tử MT1 sang MT2</a:t>
                      </a:r>
                      <a:endParaRPr lang="en-US" smtClean="0"/>
                    </a:p>
                  </a:txBody>
                  <a:tcPr>
                    <a:solidFill>
                      <a:srgbClr val="00B050"/>
                    </a:solidFill>
                  </a:tcPr>
                </a:tc>
                <a:extLst>
                  <a:ext uri="{0D108BD9-81ED-4DB2-BD59-A6C34878D82A}">
                    <a16:rowId xmlns:a16="http://schemas.microsoft.com/office/drawing/2014/main" val="3264215313"/>
                  </a:ext>
                </a:extLst>
              </a:tr>
              <a:tr h="365760">
                <a:tc>
                  <a:txBody>
                    <a:bodyPr/>
                    <a:lstStyle/>
                    <a:p>
                      <a:r>
                        <a:rPr lang="en-US" smtClean="0"/>
                        <a:t>III +</a:t>
                      </a:r>
                      <a:endParaRPr lang="en-US"/>
                    </a:p>
                  </a:txBody>
                  <a:tcPr>
                    <a:solidFill>
                      <a:srgbClr val="00B050"/>
                    </a:solidFill>
                  </a:tcPr>
                </a:tc>
                <a:tc>
                  <a:txBody>
                    <a:bodyPr/>
                    <a:lstStyle/>
                    <a:p>
                      <a:r>
                        <a:rPr lang="en-US" smtClean="0"/>
                        <a:t>-</a:t>
                      </a:r>
                      <a:endParaRPr lang="en-US"/>
                    </a:p>
                  </a:txBody>
                  <a:tcPr>
                    <a:solidFill>
                      <a:srgbClr val="00B050"/>
                    </a:solidFill>
                  </a:tcPr>
                </a:tc>
                <a:tc>
                  <a:txBody>
                    <a:bodyPr/>
                    <a:lstStyle/>
                    <a:p>
                      <a:r>
                        <a:rPr lang="en-US" smtClean="0"/>
                        <a:t>+</a:t>
                      </a:r>
                      <a:endParaRPr lang="en-US"/>
                    </a:p>
                  </a:txBody>
                  <a:tcPr>
                    <a:solidFill>
                      <a:srgbClr val="00B050"/>
                    </a:solidFill>
                  </a:tcPr>
                </a:tc>
                <a:tc vMerge="1">
                  <a:txBody>
                    <a:bodyPr/>
                    <a:lstStyle/>
                    <a:p>
                      <a:endParaRPr lang="en-US"/>
                    </a:p>
                  </a:txBody>
                  <a:tcPr/>
                </a:tc>
                <a:extLst>
                  <a:ext uri="{0D108BD9-81ED-4DB2-BD59-A6C34878D82A}">
                    <a16:rowId xmlns:a16="http://schemas.microsoft.com/office/drawing/2014/main" val="2060936408"/>
                  </a:ext>
                </a:extLst>
              </a:tr>
            </a:tbl>
          </a:graphicData>
        </a:graphic>
      </p:graphicFrame>
    </p:spTree>
    <p:extLst>
      <p:ext uri="{BB962C8B-B14F-4D97-AF65-F5344CB8AC3E}">
        <p14:creationId xmlns:p14="http://schemas.microsoft.com/office/powerpoint/2010/main" val="192013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4277914" cy="1478570"/>
          </a:xfrm>
        </p:spPr>
        <p:txBody>
          <a:bodyPr>
            <a:normAutofit/>
          </a:bodyPr>
          <a:lstStyle/>
          <a:p>
            <a:r>
              <a:rPr lang="en-US" sz="4400" smtClean="0">
                <a:latin typeface="Rockwell" panose="02060603020205020403" pitchFamily="18" charset="0"/>
              </a:rPr>
              <a:t>Công dụng</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8" y="2223361"/>
            <a:ext cx="4878389" cy="2335576"/>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Gây sụt áp: </a:t>
            </a:r>
            <a:r>
              <a:rPr lang="vi-VN" sz="2400">
                <a:latin typeface="Tahoma" panose="020B0604030504040204" pitchFamily="34" charset="0"/>
                <a:ea typeface="Tahoma" panose="020B0604030504040204" pitchFamily="34" charset="0"/>
                <a:cs typeface="Tahoma" panose="020B0604030504040204" pitchFamily="34" charset="0"/>
              </a:rPr>
              <a:t>sụt áp trên điện trở là U1 = I.R1 với U1 là sụt áp trên R1, I là cường độ dòng điện trên mạch, R1 là giá trị của điện trở R</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Điện trở</a:t>
            </a:r>
            <a:endParaRPr lang="en-US"/>
          </a:p>
        </p:txBody>
      </p:sp>
      <p:pic>
        <p:nvPicPr>
          <p:cNvPr id="1026" name="Picture 2" descr="https://www.upsieutoc.com/images/2020/02/01/0210996bc8ba18364d.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606731" y="4702629"/>
            <a:ext cx="3812596" cy="86214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5885405" y="522587"/>
            <a:ext cx="4878389" cy="1574501"/>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Phân chia điện áp: Làm thế nào để hạ một điện áp một chiều từ mức 12v sang 9v?</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1030" name="Picture 6" descr="https://www.upsieutoc.com/images/2020/02/01/01faef86931a6f224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371" y="1935107"/>
            <a:ext cx="2959736" cy="261936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008914" y="4558937"/>
            <a:ext cx="4754880" cy="1574501"/>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U1 = R1.I (mạch mắc nối tiếp nên I trên từng sụp áp bằng I toàn mạch</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98410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TRIAC</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Triac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6326776" cy="2285573"/>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Đặc tính Volt-Ampere của </a:t>
            </a:r>
            <a:r>
              <a:rPr lang="vi-VN" sz="2400" smtClean="0">
                <a:latin typeface="Tahoma" panose="020B0604030504040204" pitchFamily="34" charset="0"/>
                <a:ea typeface="Tahoma" panose="020B0604030504040204" pitchFamily="34" charset="0"/>
                <a:cs typeface="Tahoma" panose="020B0604030504040204" pitchFamily="34" charset="0"/>
              </a:rPr>
              <a:t>T</a:t>
            </a:r>
            <a:r>
              <a:rPr lang="en-US" sz="2400" smtClean="0">
                <a:latin typeface="Tahoma" panose="020B0604030504040204" pitchFamily="34" charset="0"/>
                <a:ea typeface="Tahoma" panose="020B0604030504040204" pitchFamily="34" charset="0"/>
                <a:cs typeface="Tahoma" panose="020B0604030504040204" pitchFamily="34" charset="0"/>
              </a:rPr>
              <a:t>riac</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bao gồm hai đoạn đặc tính ở góc phần tư thứ nhất và thứ ba (hệ trục Descartes), mỗi đoạn đều giống như đặc tính thuận của một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hyristor</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10" name="Content Placeholder 2">
            <a:extLst>
              <a:ext uri="{FF2B5EF4-FFF2-40B4-BE49-F238E27FC236}">
                <a16:creationId xmlns:a16="http://schemas.microsoft.com/office/drawing/2014/main" id="{143F5361-68C0-4BF5-80C8-F1E7BF92B2DB}"/>
              </a:ext>
            </a:extLst>
          </p:cNvPr>
          <p:cNvSpPr txBox="1">
            <a:spLocks/>
          </p:cNvSpPr>
          <p:nvPr/>
        </p:nvSpPr>
        <p:spPr>
          <a:xfrm>
            <a:off x="570414" y="3707198"/>
            <a:ext cx="10881891" cy="22855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TRIAC có thể điều khiển cho mở dẫn dòng bằng cả xung dương (dòng đi vào cực điều khiển) lẫn xung âm (dòng đi ra khỏi cực điều khiển). Tuy nhiên xung dòng điều khiển âm có độ nhạy kém hơn, nghĩa là để mở được TRIAC sẽ cần một dòng điều khiển âm lớn hơn so với dòng điều khiển dương. Vì vậy trong thực tế để đảm bảo tính đối xứng của dòng điện qua TRIAC thì sử dụng dòng điện dương là tốt hơn cả.</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623" y="111343"/>
            <a:ext cx="4439270" cy="3448531"/>
          </a:xfrm>
          <a:prstGeom prst="rect">
            <a:avLst/>
          </a:prstGeom>
        </p:spPr>
      </p:pic>
      <p:sp>
        <p:nvSpPr>
          <p:cNvPr id="11" name="Title 1">
            <a:extLst>
              <a:ext uri="{FF2B5EF4-FFF2-40B4-BE49-F238E27FC236}">
                <a16:creationId xmlns:a16="http://schemas.microsoft.com/office/drawing/2014/main" id="{34DB6CE4-2B13-4715-B5B2-615A55922CA1}"/>
              </a:ext>
            </a:extLst>
          </p:cNvPr>
          <p:cNvSpPr txBox="1">
            <a:spLocks/>
          </p:cNvSpPr>
          <p:nvPr/>
        </p:nvSpPr>
        <p:spPr>
          <a:xfrm>
            <a:off x="7044778" y="3211034"/>
            <a:ext cx="3156857" cy="450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1800" i="1" cap="none" smtClean="0">
                <a:solidFill>
                  <a:srgbClr val="FFC000"/>
                </a:solidFill>
                <a:latin typeface="Rockwell" panose="02060603020205020403" pitchFamily="18" charset="0"/>
              </a:rPr>
              <a:t>Đặc tuyến Volt - Ampe</a:t>
            </a:r>
            <a:endParaRPr lang="en-US" sz="1800" i="1" cap="none" dirty="0">
              <a:solidFill>
                <a:srgbClr val="FFC000"/>
              </a:solidFill>
              <a:latin typeface="Rockwell" panose="02060603020205020403" pitchFamily="18" charset="0"/>
            </a:endParaRPr>
          </a:p>
        </p:txBody>
      </p:sp>
    </p:spTree>
    <p:extLst>
      <p:ext uri="{BB962C8B-B14F-4D97-AF65-F5344CB8AC3E}">
        <p14:creationId xmlns:p14="http://schemas.microsoft.com/office/powerpoint/2010/main" val="6969106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TRIAC – Kiểm tra</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Triac – Kiểm tra Triac</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332838"/>
            <a:ext cx="8090261" cy="2285573"/>
          </a:xfrm>
        </p:spPr>
        <p:txBody>
          <a:bodyPr>
            <a:no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Đo </a:t>
            </a:r>
            <a:r>
              <a:rPr lang="vi-VN" sz="2400" smtClean="0">
                <a:latin typeface="Tahoma" panose="020B0604030504040204" pitchFamily="34" charset="0"/>
                <a:ea typeface="Tahoma" panose="020B0604030504040204" pitchFamily="34" charset="0"/>
                <a:cs typeface="Tahoma" panose="020B0604030504040204" pitchFamily="34" charset="0"/>
              </a:rPr>
              <a:t>bất </a:t>
            </a:r>
            <a:r>
              <a:rPr lang="vi-VN" sz="2400">
                <a:latin typeface="Tahoma" panose="020B0604030504040204" pitchFamily="34" charset="0"/>
                <a:ea typeface="Tahoma" panose="020B0604030504040204" pitchFamily="34" charset="0"/>
                <a:cs typeface="Tahoma" panose="020B0604030504040204" pitchFamily="34" charset="0"/>
              </a:rPr>
              <a:t>kỳ vào 3 chân với </a:t>
            </a:r>
            <a:r>
              <a:rPr lang="vi-VN" sz="2400" smtClean="0">
                <a:latin typeface="Tahoma" panose="020B0604030504040204" pitchFamily="34" charset="0"/>
                <a:ea typeface="Tahoma" panose="020B0604030504040204" pitchFamily="34" charset="0"/>
                <a:cs typeface="Tahoma" panose="020B0604030504040204" pitchFamily="34" charset="0"/>
              </a:rPr>
              <a:t>nhau</a:t>
            </a:r>
            <a:r>
              <a:rPr lang="en-US" sz="2400" smtClean="0">
                <a:latin typeface="Tahoma" panose="020B0604030504040204" pitchFamily="34" charset="0"/>
                <a:ea typeface="Tahoma" panose="020B0604030504040204" pitchFamily="34" charset="0"/>
                <a:cs typeface="Tahoma" panose="020B0604030504040204" pitchFamily="34" charset="0"/>
              </a:rPr>
              <a:t>. Nếu</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lần đo nào </a:t>
            </a:r>
            <a:r>
              <a:rPr lang="en-US" sz="2400" smtClean="0">
                <a:latin typeface="Tahoma" panose="020B0604030504040204" pitchFamily="34" charset="0"/>
                <a:ea typeface="Tahoma" panose="020B0604030504040204" pitchFamily="34" charset="0"/>
                <a:cs typeface="Tahoma" panose="020B0604030504040204" pitchFamily="34" charset="0"/>
              </a:rPr>
              <a:t>kim đồng hồ nhích </a:t>
            </a:r>
            <a:r>
              <a:rPr lang="vi-VN" sz="2400" smtClean="0">
                <a:latin typeface="Tahoma" panose="020B0604030504040204" pitchFamily="34" charset="0"/>
                <a:ea typeface="Tahoma" panose="020B0604030504040204" pitchFamily="34" charset="0"/>
                <a:cs typeface="Tahoma" panose="020B0604030504040204" pitchFamily="34" charset="0"/>
              </a:rPr>
              <a:t>lên </a:t>
            </a:r>
            <a:r>
              <a:rPr lang="vi-VN" sz="2400">
                <a:latin typeface="Tahoma" panose="020B0604030504040204" pitchFamily="34" charset="0"/>
                <a:ea typeface="Tahoma" panose="020B0604030504040204" pitchFamily="34" charset="0"/>
                <a:cs typeface="Tahoma" panose="020B0604030504040204" pitchFamily="34" charset="0"/>
              </a:rPr>
              <a:t>thì hai chân đó là T1 và </a:t>
            </a:r>
            <a:r>
              <a:rPr lang="vi-VN" sz="2400" smtClean="0">
                <a:latin typeface="Tahoma" panose="020B0604030504040204" pitchFamily="34" charset="0"/>
                <a:ea typeface="Tahoma" panose="020B0604030504040204" pitchFamily="34" charset="0"/>
                <a:cs typeface="Tahoma" panose="020B0604030504040204" pitchFamily="34" charset="0"/>
              </a:rPr>
              <a:t>G</a:t>
            </a:r>
            <a:r>
              <a:rPr lang="en-US" sz="2400" smtClean="0">
                <a:latin typeface="Tahoma" panose="020B0604030504040204" pitchFamily="34" charset="0"/>
                <a:ea typeface="Tahoma" panose="020B0604030504040204" pitchFamily="34" charset="0"/>
                <a:cs typeface="Tahoma" panose="020B0604030504040204" pitchFamily="34" charset="0"/>
              </a:rPr>
              <a:t>. C</a:t>
            </a:r>
            <a:r>
              <a:rPr lang="vi-VN" sz="2400" smtClean="0">
                <a:latin typeface="Tahoma" panose="020B0604030504040204" pitchFamily="34" charset="0"/>
                <a:ea typeface="Tahoma" panose="020B0604030504040204" pitchFamily="34" charset="0"/>
                <a:cs typeface="Tahoma" panose="020B0604030504040204" pitchFamily="34" charset="0"/>
              </a:rPr>
              <a:t>òn </a:t>
            </a:r>
            <a:r>
              <a:rPr lang="vi-VN" sz="2400">
                <a:latin typeface="Tahoma" panose="020B0604030504040204" pitchFamily="34" charset="0"/>
                <a:ea typeface="Tahoma" panose="020B0604030504040204" pitchFamily="34" charset="0"/>
                <a:cs typeface="Tahoma" panose="020B0604030504040204" pitchFamily="34" charset="0"/>
              </a:rPr>
              <a:t>lại là </a:t>
            </a:r>
            <a:r>
              <a:rPr lang="vi-VN" sz="2400" smtClean="0">
                <a:latin typeface="Tahoma" panose="020B0604030504040204" pitchFamily="34" charset="0"/>
                <a:ea typeface="Tahoma" panose="020B0604030504040204" pitchFamily="34" charset="0"/>
                <a:cs typeface="Tahoma" panose="020B0604030504040204" pitchFamily="34" charset="0"/>
              </a:rPr>
              <a:t>T2</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r>
              <a:rPr lang="en-US" sz="2400">
                <a:latin typeface="Tahoma" panose="020B0604030504040204" pitchFamily="34" charset="0"/>
                <a:ea typeface="Tahoma" panose="020B0604030504040204" pitchFamily="34" charset="0"/>
                <a:cs typeface="Tahoma" panose="020B0604030504040204" pitchFamily="34" charset="0"/>
              </a:rPr>
              <a:t>Sau đó đo </a:t>
            </a:r>
            <a:r>
              <a:rPr lang="en-US" sz="2400" smtClean="0">
                <a:latin typeface="Tahoma" panose="020B0604030504040204" pitchFamily="34" charset="0"/>
                <a:ea typeface="Tahoma" panose="020B0604030504040204" pitchFamily="34" charset="0"/>
                <a:cs typeface="Tahoma" panose="020B0604030504040204" pitchFamily="34" charset="0"/>
              </a:rPr>
              <a:t>điện trở đi qua T1 </a:t>
            </a:r>
            <a:r>
              <a:rPr lang="en-US" sz="2400">
                <a:latin typeface="Tahoma" panose="020B0604030504040204" pitchFamily="34" charset="0"/>
                <a:ea typeface="Tahoma" panose="020B0604030504040204" pitchFamily="34" charset="0"/>
                <a:cs typeface="Tahoma" panose="020B0604030504040204" pitchFamily="34" charset="0"/>
              </a:rPr>
              <a:t>và </a:t>
            </a:r>
            <a:r>
              <a:rPr lang="en-US" sz="2400" smtClean="0">
                <a:latin typeface="Tahoma" panose="020B0604030504040204" pitchFamily="34" charset="0"/>
                <a:ea typeface="Tahoma" panose="020B0604030504040204" pitchFamily="34" charset="0"/>
                <a:cs typeface="Tahoma" panose="020B0604030504040204" pitchFamily="34" charset="0"/>
              </a:rPr>
              <a:t>G. Nếu phép đo nào cho điện trở nhỏ hơn thì que </a:t>
            </a:r>
            <a:r>
              <a:rPr lang="en-US" sz="2400">
                <a:latin typeface="Tahoma" panose="020B0604030504040204" pitchFamily="34" charset="0"/>
                <a:ea typeface="Tahoma" panose="020B0604030504040204" pitchFamily="34" charset="0"/>
                <a:cs typeface="Tahoma" panose="020B0604030504040204" pitchFamily="34" charset="0"/>
              </a:rPr>
              <a:t>đỏ là cực G </a:t>
            </a:r>
            <a:r>
              <a:rPr lang="en-US" sz="2400" smtClean="0">
                <a:latin typeface="Tahoma" panose="020B0604030504040204" pitchFamily="34" charset="0"/>
                <a:ea typeface="Tahoma" panose="020B0604030504040204" pitchFamily="34" charset="0"/>
                <a:cs typeface="Tahoma" panose="020B0604030504040204" pitchFamily="34" charset="0"/>
              </a:rPr>
              <a:t>và que đên chỉ T1.</a:t>
            </a:r>
          </a:p>
        </p:txBody>
      </p:sp>
      <p:sp>
        <p:nvSpPr>
          <p:cNvPr id="10" name="Content Placeholder 2">
            <a:extLst>
              <a:ext uri="{FF2B5EF4-FFF2-40B4-BE49-F238E27FC236}">
                <a16:creationId xmlns:a16="http://schemas.microsoft.com/office/drawing/2014/main" id="{143F5361-68C0-4BF5-80C8-F1E7BF92B2DB}"/>
              </a:ext>
            </a:extLst>
          </p:cNvPr>
          <p:cNvSpPr txBox="1">
            <a:spLocks/>
          </p:cNvSpPr>
          <p:nvPr/>
        </p:nvSpPr>
        <p:spPr>
          <a:xfrm>
            <a:off x="570414" y="3707198"/>
            <a:ext cx="10881891" cy="22855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Đo kiểm tra để biết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riac </a:t>
            </a:r>
            <a:r>
              <a:rPr lang="vi-VN" sz="2400">
                <a:latin typeface="Tahoma" panose="020B0604030504040204" pitchFamily="34" charset="0"/>
                <a:ea typeface="Tahoma" panose="020B0604030504040204" pitchFamily="34" charset="0"/>
                <a:cs typeface="Tahoma" panose="020B0604030504040204" pitchFamily="34" charset="0"/>
              </a:rPr>
              <a:t>còn tốt hay </a:t>
            </a:r>
            <a:r>
              <a:rPr lang="vi-VN" sz="2400" smtClean="0">
                <a:latin typeface="Tahoma" panose="020B0604030504040204" pitchFamily="34" charset="0"/>
                <a:ea typeface="Tahoma" panose="020B0604030504040204" pitchFamily="34" charset="0"/>
                <a:cs typeface="Tahoma" panose="020B0604030504040204" pitchFamily="34" charset="0"/>
              </a:rPr>
              <a:t>không: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a </a:t>
            </a:r>
            <a:r>
              <a:rPr lang="vi-VN" sz="2400">
                <a:latin typeface="Tahoma" panose="020B0604030504040204" pitchFamily="34" charset="0"/>
                <a:ea typeface="Tahoma" panose="020B0604030504040204" pitchFamily="34" charset="0"/>
                <a:cs typeface="Tahoma" panose="020B0604030504040204" pitchFamily="34" charset="0"/>
              </a:rPr>
              <a:t>đặt </a:t>
            </a:r>
            <a:r>
              <a:rPr lang="vi-VN" sz="2400" smtClean="0">
                <a:latin typeface="Tahoma" panose="020B0604030504040204" pitchFamily="34" charset="0"/>
                <a:ea typeface="Tahoma" panose="020B0604030504040204" pitchFamily="34" charset="0"/>
                <a:cs typeface="Tahoma" panose="020B0604030504040204" pitchFamily="34" charset="0"/>
              </a:rPr>
              <a:t>que đen</a:t>
            </a:r>
            <a:r>
              <a:rPr lang="en-US" sz="2400" smtClean="0">
                <a:latin typeface="Tahoma" panose="020B0604030504040204" pitchFamily="34" charset="0"/>
                <a:ea typeface="Tahoma" panose="020B0604030504040204" pitchFamily="34" charset="0"/>
                <a:cs typeface="Tahoma" panose="020B0604030504040204" pitchFamily="34" charset="0"/>
              </a:rPr>
              <a:t> của đồng hồ kim</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ở </a:t>
            </a:r>
            <a:r>
              <a:rPr lang="vi-VN" sz="2400" smtClean="0">
                <a:latin typeface="Tahoma" panose="020B0604030504040204" pitchFamily="34" charset="0"/>
                <a:ea typeface="Tahoma" panose="020B0604030504040204" pitchFamily="34" charset="0"/>
                <a:cs typeface="Tahoma" panose="020B0604030504040204" pitchFamily="34" charset="0"/>
              </a:rPr>
              <a:t>T1, </a:t>
            </a:r>
            <a:r>
              <a:rPr lang="vi-VN" sz="2400">
                <a:latin typeface="Tahoma" panose="020B0604030504040204" pitchFamily="34" charset="0"/>
                <a:ea typeface="Tahoma" panose="020B0604030504040204" pitchFamily="34" charset="0"/>
                <a:cs typeface="Tahoma" panose="020B0604030504040204" pitchFamily="34" charset="0"/>
              </a:rPr>
              <a:t>que đỏ ở </a:t>
            </a:r>
            <a:r>
              <a:rPr lang="vi-VN" sz="2400" smtClean="0">
                <a:latin typeface="Tahoma" panose="020B0604030504040204" pitchFamily="34" charset="0"/>
                <a:ea typeface="Tahoma" panose="020B0604030504040204" pitchFamily="34" charset="0"/>
                <a:cs typeface="Tahoma" panose="020B0604030504040204" pitchFamily="34" charset="0"/>
              </a:rPr>
              <a:t>T2</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S</a:t>
            </a:r>
            <a:r>
              <a:rPr lang="vi-VN" sz="2400" smtClean="0">
                <a:latin typeface="Tahoma" panose="020B0604030504040204" pitchFamily="34" charset="0"/>
                <a:ea typeface="Tahoma" panose="020B0604030504040204" pitchFamily="34" charset="0"/>
                <a:cs typeface="Tahoma" panose="020B0604030504040204" pitchFamily="34" charset="0"/>
              </a:rPr>
              <a:t>au </a:t>
            </a:r>
            <a:r>
              <a:rPr lang="vi-VN" sz="2400">
                <a:latin typeface="Tahoma" panose="020B0604030504040204" pitchFamily="34" charset="0"/>
                <a:ea typeface="Tahoma" panose="020B0604030504040204" pitchFamily="34" charset="0"/>
                <a:cs typeface="Tahoma" panose="020B0604030504040204" pitchFamily="34" charset="0"/>
              </a:rPr>
              <a:t>đó </a:t>
            </a:r>
            <a:r>
              <a:rPr lang="vi-VN" sz="2400" smtClean="0">
                <a:latin typeface="Tahoma" panose="020B0604030504040204" pitchFamily="34" charset="0"/>
                <a:ea typeface="Tahoma" panose="020B0604030504040204" pitchFamily="34" charset="0"/>
                <a:cs typeface="Tahoma" panose="020B0604030504040204" pitchFamily="34" charset="0"/>
              </a:rPr>
              <a:t>nghi</a:t>
            </a:r>
            <a:r>
              <a:rPr lang="en-US" sz="2400">
                <a:latin typeface="Tahoma" panose="020B0604030504040204" pitchFamily="34" charset="0"/>
                <a:ea typeface="Tahoma" panose="020B0604030504040204" pitchFamily="34" charset="0"/>
                <a:cs typeface="Tahoma" panose="020B0604030504040204" pitchFamily="34" charset="0"/>
              </a:rPr>
              <a:t>ê</a:t>
            </a:r>
            <a:r>
              <a:rPr lang="vi-VN" sz="2400" smtClean="0">
                <a:latin typeface="Tahoma" panose="020B0604030504040204" pitchFamily="34" charset="0"/>
                <a:ea typeface="Tahoma" panose="020B0604030504040204" pitchFamily="34" charset="0"/>
                <a:cs typeface="Tahoma" panose="020B0604030504040204" pitchFamily="34" charset="0"/>
              </a:rPr>
              <a:t>ng </a:t>
            </a:r>
            <a:r>
              <a:rPr lang="vi-VN" sz="2400">
                <a:latin typeface="Tahoma" panose="020B0604030504040204" pitchFamily="34" charset="0"/>
                <a:ea typeface="Tahoma" panose="020B0604030504040204" pitchFamily="34" charset="0"/>
                <a:cs typeface="Tahoma" panose="020B0604030504040204" pitchFamily="34" charset="0"/>
              </a:rPr>
              <a:t>que đỏ chạm vào cực </a:t>
            </a:r>
            <a:r>
              <a:rPr lang="vi-VN" sz="2400" smtClean="0">
                <a:latin typeface="Tahoma" panose="020B0604030504040204" pitchFamily="34" charset="0"/>
                <a:ea typeface="Tahoma" panose="020B0604030504040204" pitchFamily="34" charset="0"/>
                <a:cs typeface="Tahoma" panose="020B0604030504040204" pitchFamily="34" charset="0"/>
              </a:rPr>
              <a:t>G</a:t>
            </a:r>
            <a:r>
              <a:rPr lang="en-US" sz="2400" smtClean="0">
                <a:latin typeface="Tahoma" panose="020B0604030504040204" pitchFamily="34" charset="0"/>
                <a:ea typeface="Tahoma" panose="020B0604030504040204" pitchFamily="34" charset="0"/>
                <a:cs typeface="Tahoma" panose="020B0604030504040204" pitchFamily="34" charset="0"/>
              </a:rPr>
              <a:t>: Nếu</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khi </a:t>
            </a:r>
            <a:r>
              <a:rPr lang="vi-VN" sz="2400" smtClean="0">
                <a:latin typeface="Tahoma" panose="020B0604030504040204" pitchFamily="34" charset="0"/>
                <a:ea typeface="Tahoma" panose="020B0604030504040204" pitchFamily="34" charset="0"/>
                <a:cs typeface="Tahoma" panose="020B0604030504040204" pitchFamily="34" charset="0"/>
              </a:rPr>
              <a:t>kim </a:t>
            </a:r>
            <a:r>
              <a:rPr lang="en-US" sz="2400" smtClean="0">
                <a:latin typeface="Tahoma" panose="020B0604030504040204" pitchFamily="34" charset="0"/>
                <a:ea typeface="Tahoma" panose="020B0604030504040204" pitchFamily="34" charset="0"/>
                <a:cs typeface="Tahoma" panose="020B0604030504040204" pitchFamily="34" charset="0"/>
              </a:rPr>
              <a:t>nhích </a:t>
            </a:r>
            <a:r>
              <a:rPr lang="vi-VN" sz="2400" smtClean="0">
                <a:latin typeface="Tahoma" panose="020B0604030504040204" pitchFamily="34" charset="0"/>
                <a:ea typeface="Tahoma" panose="020B0604030504040204" pitchFamily="34" charset="0"/>
                <a:cs typeface="Tahoma" panose="020B0604030504040204" pitchFamily="34" charset="0"/>
              </a:rPr>
              <a:t>lên ta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hả </a:t>
            </a:r>
            <a:r>
              <a:rPr lang="vi-VN" sz="2400">
                <a:latin typeface="Tahoma" panose="020B0604030504040204" pitchFamily="34" charset="0"/>
                <a:ea typeface="Tahoma" panose="020B0604030504040204" pitchFamily="34" charset="0"/>
                <a:cs typeface="Tahoma" panose="020B0604030504040204" pitchFamily="34" charset="0"/>
              </a:rPr>
              <a:t>que đỏ </a:t>
            </a:r>
            <a:r>
              <a:rPr lang="en-US" sz="2400" smtClean="0">
                <a:latin typeface="Tahoma" panose="020B0604030504040204" pitchFamily="34" charset="0"/>
                <a:ea typeface="Tahoma" panose="020B0604030504040204" pitchFamily="34" charset="0"/>
                <a:cs typeface="Tahoma" panose="020B0604030504040204" pitchFamily="34" charset="0"/>
              </a:rPr>
              <a:t>ra khỏi</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cực G </a:t>
            </a:r>
            <a:r>
              <a:rPr lang="en-US" sz="2400" smtClean="0">
                <a:latin typeface="Tahoma" panose="020B0604030504040204" pitchFamily="34" charset="0"/>
                <a:ea typeface="Tahoma" panose="020B0604030504040204" pitchFamily="34" charset="0"/>
                <a:cs typeface="Tahoma" panose="020B0604030504040204" pitchFamily="34" charset="0"/>
              </a:rPr>
              <a:t>mà</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kim đồng hồ vẫn lên thì </a:t>
            </a:r>
            <a:r>
              <a:rPr lang="vi-VN" sz="2400" smtClean="0">
                <a:latin typeface="Tahoma" panose="020B0604030504040204" pitchFamily="34" charset="0"/>
                <a:ea typeface="Tahoma" panose="020B0604030504040204" pitchFamily="34" charset="0"/>
                <a:cs typeface="Tahoma" panose="020B0604030504040204" pitchFamily="34" charset="0"/>
              </a:rPr>
              <a:t>Tri</a:t>
            </a:r>
            <a:r>
              <a:rPr lang="en-US" sz="2400" smtClean="0">
                <a:latin typeface="Tahoma" panose="020B0604030504040204" pitchFamily="34" charset="0"/>
                <a:ea typeface="Tahoma" panose="020B0604030504040204" pitchFamily="34" charset="0"/>
                <a:cs typeface="Tahoma" panose="020B0604030504040204" pitchFamily="34" charset="0"/>
              </a:rPr>
              <a:t>ac</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còn </a:t>
            </a:r>
            <a:r>
              <a:rPr lang="vi-VN" sz="2400" smtClean="0">
                <a:latin typeface="Tahoma" panose="020B0604030504040204" pitchFamily="34" charset="0"/>
                <a:ea typeface="Tahoma" panose="020B0604030504040204" pitchFamily="34" charset="0"/>
                <a:cs typeface="Tahoma" panose="020B0604030504040204" pitchFamily="34" charset="0"/>
              </a:rPr>
              <a:t>tốt. </a:t>
            </a:r>
            <a:r>
              <a:rPr lang="vi-VN" sz="2400">
                <a:latin typeface="Tahoma" panose="020B0604030504040204" pitchFamily="34" charset="0"/>
                <a:ea typeface="Tahoma" panose="020B0604030504040204" pitchFamily="34" charset="0"/>
                <a:cs typeface="Tahoma" panose="020B0604030504040204" pitchFamily="34" charset="0"/>
              </a:rPr>
              <a:t>Nếu kim </a:t>
            </a:r>
            <a:r>
              <a:rPr lang="en-US" sz="2400" smtClean="0">
                <a:latin typeface="Tahoma" panose="020B0604030504040204" pitchFamily="34" charset="0"/>
                <a:ea typeface="Tahoma" panose="020B0604030504040204" pitchFamily="34" charset="0"/>
                <a:cs typeface="Tahoma" panose="020B0604030504040204" pitchFamily="34" charset="0"/>
              </a:rPr>
              <a:t>đồng hồ</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chỉ về 0 </a:t>
            </a:r>
            <a:r>
              <a:rPr lang="vi-VN" sz="2400" smtClean="0">
                <a:latin typeface="Tahoma" panose="020B0604030504040204" pitchFamily="34" charset="0"/>
                <a:ea typeface="Tahoma" panose="020B0604030504040204" pitchFamily="34" charset="0"/>
                <a:cs typeface="Tahoma" panose="020B0604030504040204" pitchFamily="34" charset="0"/>
              </a:rPr>
              <a:t>ngay</a:t>
            </a:r>
            <a:r>
              <a:rPr lang="en-US" sz="2400" smtClean="0">
                <a:latin typeface="Tahoma" panose="020B0604030504040204" pitchFamily="34" charset="0"/>
                <a:ea typeface="Tahoma" panose="020B0604030504040204" pitchFamily="34" charset="0"/>
                <a:cs typeface="Tahoma" panose="020B0604030504040204" pitchFamily="34" charset="0"/>
              </a:rPr>
              <a:t> lập tức</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chứng tỏ Triac</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bị </a:t>
            </a:r>
            <a:r>
              <a:rPr lang="vi-VN" sz="2400" smtClean="0">
                <a:latin typeface="Tahoma" panose="020B0604030504040204" pitchFamily="34" charset="0"/>
                <a:ea typeface="Tahoma" panose="020B0604030504040204" pitchFamily="34" charset="0"/>
                <a:cs typeface="Tahoma" panose="020B0604030504040204" pitchFamily="34" charset="0"/>
              </a:rPr>
              <a:t>hỏng</a:t>
            </a:r>
            <a:r>
              <a:rPr lang="en-US" sz="2400" smtClean="0">
                <a:latin typeface="Tahoma" panose="020B0604030504040204" pitchFamily="34" charset="0"/>
                <a:ea typeface="Tahoma" panose="020B0604030504040204" pitchFamily="34" charset="0"/>
                <a:cs typeface="Tahoma" panose="020B0604030504040204" pitchFamily="34" charset="0"/>
              </a:rPr>
              <a:t>.</a:t>
            </a:r>
          </a:p>
        </p:txBody>
      </p:sp>
      <p:pic>
        <p:nvPicPr>
          <p:cNvPr id="8194" name="Picture 2" descr="BTA216-600B | www.vietnic.v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114" y="1478441"/>
            <a:ext cx="3017519"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8447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TRIAC – ứng dụng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Triac – Kiểm tra Triac</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9"/>
            <a:ext cx="6354822" cy="2378550"/>
          </a:xfrm>
        </p:spPr>
        <p:txBody>
          <a:bodyPr>
            <a:no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Khi </a:t>
            </a:r>
            <a:r>
              <a:rPr lang="en-US" sz="2400">
                <a:latin typeface="Tahoma" panose="020B0604030504040204" pitchFamily="34" charset="0"/>
                <a:ea typeface="Tahoma" panose="020B0604030504040204" pitchFamily="34" charset="0"/>
                <a:cs typeface="Tahoma" panose="020B0604030504040204" pitchFamily="34" charset="0"/>
              </a:rPr>
              <a:t>SW1 </a:t>
            </a:r>
            <a:r>
              <a:rPr lang="en-US" sz="2400" smtClean="0">
                <a:latin typeface="Tahoma" panose="020B0604030504040204" pitchFamily="34" charset="0"/>
                <a:ea typeface="Tahoma" panose="020B0604030504040204" pitchFamily="34" charset="0"/>
                <a:cs typeface="Tahoma" panose="020B0604030504040204" pitchFamily="34" charset="0"/>
              </a:rPr>
              <a:t>mở, không có dòng chảy qua cực G (Gate) của Triac và đèn “OFF</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Khi SW1 đóng lại, cực G mang điện áp + được cấp bởi VG đi qua </a:t>
            </a:r>
            <a:r>
              <a:rPr lang="en-US" sz="2400">
                <a:latin typeface="Tahoma" panose="020B0604030504040204" pitchFamily="34" charset="0"/>
                <a:ea typeface="Tahoma" panose="020B0604030504040204" pitchFamily="34" charset="0"/>
                <a:cs typeface="Tahoma" panose="020B0604030504040204" pitchFamily="34" charset="0"/>
              </a:rPr>
              <a:t>R </a:t>
            </a:r>
            <a:r>
              <a:rPr lang="en-US" sz="2400" smtClean="0">
                <a:latin typeface="Tahoma" panose="020B0604030504040204" pitchFamily="34" charset="0"/>
                <a:ea typeface="Tahoma" panose="020B0604030504040204" pitchFamily="34" charset="0"/>
                <a:cs typeface="Tahoma" panose="020B0604030504040204" pitchFamily="34" charset="0"/>
              </a:rPr>
              <a:t>bóng đèn được cấp nguồn.</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415927" y="3889399"/>
            <a:ext cx="11303539" cy="143864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Khi nguồn dương (+) được cấp cho cực G, Triac hoạt động theo chế độ Ι</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và ΙΙΙ+, dòng điện chạy qua MT2 và từ MT2 tương ứng.</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8287" y="814730"/>
            <a:ext cx="3993336" cy="2896659"/>
          </a:xfrm>
          <a:prstGeom prst="rect">
            <a:avLst/>
          </a:prstGeom>
        </p:spPr>
      </p:pic>
    </p:spTree>
    <p:extLst>
      <p:ext uri="{BB962C8B-B14F-4D97-AF65-F5344CB8AC3E}">
        <p14:creationId xmlns:p14="http://schemas.microsoft.com/office/powerpoint/2010/main" val="39774404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TRIAC – ứng dụng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Triac – Kiểm tra Triac</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83248" y="1607159"/>
            <a:ext cx="6992980" cy="2972660"/>
          </a:xfrm>
        </p:spPr>
        <p:txBody>
          <a:bodyPr>
            <a:no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Khi </a:t>
            </a:r>
            <a:r>
              <a:rPr lang="en-US" sz="2400">
                <a:latin typeface="Tahoma" panose="020B0604030504040204" pitchFamily="34" charset="0"/>
                <a:ea typeface="Tahoma" panose="020B0604030504040204" pitchFamily="34" charset="0"/>
                <a:cs typeface="Tahoma" panose="020B0604030504040204" pitchFamily="34" charset="0"/>
              </a:rPr>
              <a:t>SW1 </a:t>
            </a:r>
            <a:r>
              <a:rPr lang="en-US" sz="2400" smtClean="0">
                <a:latin typeface="Tahoma" panose="020B0604030504040204" pitchFamily="34" charset="0"/>
                <a:ea typeface="Tahoma" panose="020B0604030504040204" pitchFamily="34" charset="0"/>
                <a:cs typeface="Tahoma" panose="020B0604030504040204" pitchFamily="34" charset="0"/>
              </a:rPr>
              <a:t>mở, Triac hở và không có dòng chảy qua tải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đèn OFF</a:t>
            </a:r>
            <a:r>
              <a:rPr lang="en-US" sz="2400" smtClean="0">
                <a:latin typeface="Tahoma" panose="020B0604030504040204" pitchFamily="34" charset="0"/>
                <a:ea typeface="Tahoma" panose="020B0604030504040204" pitchFamily="34" charset="0"/>
                <a:cs typeface="Tahoma" panose="020B0604030504040204" pitchFamily="34" charset="0"/>
              </a:rPr>
              <a:t>. Khi </a:t>
            </a:r>
            <a:r>
              <a:rPr lang="en-US" sz="2400">
                <a:latin typeface="Tahoma" panose="020B0604030504040204" pitchFamily="34" charset="0"/>
                <a:ea typeface="Tahoma" panose="020B0604030504040204" pitchFamily="34" charset="0"/>
                <a:cs typeface="Tahoma" panose="020B0604030504040204" pitchFamily="34" charset="0"/>
              </a:rPr>
              <a:t>SW1 </a:t>
            </a:r>
            <a:r>
              <a:rPr lang="en-US" sz="2400" smtClean="0">
                <a:latin typeface="Tahoma" panose="020B0604030504040204" pitchFamily="34" charset="0"/>
                <a:ea typeface="Tahoma" panose="020B0604030504040204" pitchFamily="34" charset="0"/>
                <a:cs typeface="Tahoma" panose="020B0604030504040204" pitchFamily="34" charset="0"/>
              </a:rPr>
              <a:t>đóng, cực G </a:t>
            </a:r>
            <a:r>
              <a:rPr lang="en-US" sz="2400">
                <a:latin typeface="Tahoma" panose="020B0604030504040204" pitchFamily="34" charset="0"/>
                <a:ea typeface="Tahoma" panose="020B0604030504040204" pitchFamily="34" charset="0"/>
                <a:cs typeface="Tahoma" panose="020B0604030504040204" pitchFamily="34" charset="0"/>
              </a:rPr>
              <a:t>“ON” </a:t>
            </a:r>
            <a:r>
              <a:rPr lang="en-US" sz="2400" smtClean="0">
                <a:latin typeface="Tahoma" panose="020B0604030504040204" pitchFamily="34" charset="0"/>
                <a:ea typeface="Tahoma" panose="020B0604030504040204" pitchFamily="34" charset="0"/>
                <a:cs typeface="Tahoma" panose="020B0604030504040204" pitchFamily="34" charset="0"/>
              </a:rPr>
              <a:t>thông qua dòng chảy đến </a:t>
            </a:r>
            <a:r>
              <a:rPr lang="en-US" sz="2400">
                <a:latin typeface="Tahoma" panose="020B0604030504040204" pitchFamily="34" charset="0"/>
                <a:ea typeface="Tahoma" panose="020B0604030504040204" pitchFamily="34" charset="0"/>
                <a:cs typeface="Tahoma" panose="020B0604030504040204" pitchFamily="34" charset="0"/>
              </a:rPr>
              <a:t>R </a:t>
            </a:r>
            <a:r>
              <a:rPr lang="en-US" sz="2400" smtClean="0">
                <a:latin typeface="Tahoma" panose="020B0604030504040204" pitchFamily="34" charset="0"/>
                <a:ea typeface="Tahoma" panose="020B0604030504040204" pitchFamily="34" charset="0"/>
                <a:cs typeface="Tahoma" panose="020B0604030504040204" pitchFamily="34" charset="0"/>
              </a:rPr>
              <a:t>và duy trì đến cuối nửa chu kỳ (half-cycle), nửa chu kỳ sau dòng điện sẽ đổi chiều nhưng đèn vẫn có nguồn điện để phát sáng.</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6092" y="1460741"/>
            <a:ext cx="3607783" cy="3119078"/>
          </a:xfrm>
          <a:prstGeom prst="rect">
            <a:avLst/>
          </a:prstGeom>
        </p:spPr>
      </p:pic>
    </p:spTree>
    <p:extLst>
      <p:ext uri="{BB962C8B-B14F-4D97-AF65-F5344CB8AC3E}">
        <p14:creationId xmlns:p14="http://schemas.microsoft.com/office/powerpoint/2010/main" val="31099920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TRIAC – ứng dụng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Triac – Kiểm tra Triac</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9"/>
            <a:ext cx="6354822" cy="2378550"/>
          </a:xfrm>
        </p:spPr>
        <p:txBody>
          <a:bodyPr>
            <a:no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D</a:t>
            </a:r>
            <a:r>
              <a:rPr lang="vi-VN" sz="2400" smtClean="0">
                <a:latin typeface="Tahoma" panose="020B0604030504040204" pitchFamily="34" charset="0"/>
                <a:ea typeface="Tahoma" panose="020B0604030504040204" pitchFamily="34" charset="0"/>
                <a:cs typeface="Tahoma" panose="020B0604030504040204" pitchFamily="34" charset="0"/>
              </a:rPr>
              <a:t>iac </a:t>
            </a:r>
            <a:r>
              <a:rPr lang="vi-VN" sz="2400">
                <a:latin typeface="Tahoma" panose="020B0604030504040204" pitchFamily="34" charset="0"/>
                <a:ea typeface="Tahoma" panose="020B0604030504040204" pitchFamily="34" charset="0"/>
                <a:cs typeface="Tahoma" panose="020B0604030504040204" pitchFamily="34" charset="0"/>
              </a:rPr>
              <a:t>kết hợp với quang trở Cds để </a:t>
            </a:r>
            <a:r>
              <a:rPr lang="en-US" sz="2400" smtClean="0">
                <a:latin typeface="Tahoma" panose="020B0604030504040204" pitchFamily="34" charset="0"/>
                <a:ea typeface="Tahoma" panose="020B0604030504040204" pitchFamily="34" charset="0"/>
                <a:cs typeface="Tahoma" panose="020B0604030504040204" pitchFamily="34" charset="0"/>
              </a:rPr>
              <a:t>đóng ngắt mạch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theo ánh sáng. Khi  quang trở </a:t>
            </a:r>
            <a:r>
              <a:rPr lang="vi-VN" sz="2400" smtClean="0">
                <a:latin typeface="Tahoma" panose="020B0604030504040204" pitchFamily="34" charset="0"/>
                <a:ea typeface="Tahoma" panose="020B0604030504040204" pitchFamily="34" charset="0"/>
                <a:cs typeface="Tahoma" panose="020B0604030504040204" pitchFamily="34" charset="0"/>
              </a:rPr>
              <a:t>Cds được </a:t>
            </a:r>
            <a:r>
              <a:rPr lang="vi-VN" sz="2400">
                <a:latin typeface="Tahoma" panose="020B0604030504040204" pitchFamily="34" charset="0"/>
                <a:ea typeface="Tahoma" panose="020B0604030504040204" pitchFamily="34" charset="0"/>
                <a:cs typeface="Tahoma" panose="020B0604030504040204" pitchFamily="34" charset="0"/>
              </a:rPr>
              <a:t>chiếu sáng </a:t>
            </a:r>
            <a:r>
              <a:rPr lang="vi-VN" sz="2400" smtClean="0">
                <a:latin typeface="Tahoma" panose="020B0604030504040204" pitchFamily="34" charset="0"/>
                <a:ea typeface="Tahoma" panose="020B0604030504040204" pitchFamily="34" charset="0"/>
                <a:cs typeface="Tahoma" panose="020B0604030504040204" pitchFamily="34" charset="0"/>
              </a:rPr>
              <a:t>sẽ</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trở </a:t>
            </a:r>
            <a:r>
              <a:rPr lang="en-US" sz="2400" smtClean="0">
                <a:latin typeface="Tahoma" panose="020B0604030504040204" pitchFamily="34" charset="0"/>
                <a:ea typeface="Tahoma" panose="020B0604030504040204" pitchFamily="34" charset="0"/>
                <a:cs typeface="Tahoma" panose="020B0604030504040204" pitchFamily="34" charset="0"/>
              </a:rPr>
              <a:t>thay đổi </a:t>
            </a:r>
            <a:r>
              <a:rPr lang="vi-VN" sz="2400" smtClean="0">
                <a:latin typeface="Tahoma" panose="020B0604030504040204" pitchFamily="34" charset="0"/>
                <a:ea typeface="Tahoma" panose="020B0604030504040204" pitchFamily="34" charset="0"/>
                <a:cs typeface="Tahoma" panose="020B0604030504040204" pitchFamily="34" charset="0"/>
              </a:rPr>
              <a:t>nhỏ </a:t>
            </a:r>
            <a:r>
              <a:rPr lang="en-US" sz="2400" smtClean="0">
                <a:latin typeface="Tahoma" panose="020B0604030504040204" pitchFamily="34" charset="0"/>
                <a:ea typeface="Tahoma" panose="020B0604030504040204" pitchFamily="34" charset="0"/>
                <a:cs typeface="Tahoma" panose="020B0604030504040204" pitchFamily="34" charset="0"/>
              </a:rPr>
              <a:t>hơn ban đầu </a:t>
            </a:r>
            <a:r>
              <a:rPr lang="vi-VN"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điện thế nạp </a:t>
            </a:r>
            <a:r>
              <a:rPr lang="vi-VN" sz="2400" smtClean="0">
                <a:latin typeface="Tahoma" panose="020B0604030504040204" pitchFamily="34" charset="0"/>
                <a:ea typeface="Tahoma" panose="020B0604030504040204" pitchFamily="34" charset="0"/>
                <a:cs typeface="Tahoma" panose="020B0604030504040204" pitchFamily="34" charset="0"/>
              </a:rPr>
              <a:t>trên </a:t>
            </a:r>
            <a:r>
              <a:rPr lang="vi-VN" sz="2400">
                <a:latin typeface="Tahoma" panose="020B0604030504040204" pitchFamily="34" charset="0"/>
                <a:ea typeface="Tahoma" panose="020B0604030504040204" pitchFamily="34" charset="0"/>
                <a:cs typeface="Tahoma" panose="020B0604030504040204" pitchFamily="34" charset="0"/>
              </a:rPr>
              <a:t>tụ C thấp </a:t>
            </a:r>
            <a:r>
              <a:rPr lang="vi-VN"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D</a:t>
            </a:r>
            <a:r>
              <a:rPr lang="vi-VN" sz="2400" smtClean="0">
                <a:latin typeface="Tahoma" panose="020B0604030504040204" pitchFamily="34" charset="0"/>
                <a:ea typeface="Tahoma" panose="020B0604030504040204" pitchFamily="34" charset="0"/>
                <a:cs typeface="Tahoma" panose="020B0604030504040204" pitchFamily="34" charset="0"/>
              </a:rPr>
              <a:t>iac </a:t>
            </a:r>
            <a:r>
              <a:rPr lang="vi-VN" sz="2400">
                <a:latin typeface="Tahoma" panose="020B0604030504040204" pitchFamily="34" charset="0"/>
                <a:ea typeface="Tahoma" panose="020B0604030504040204" pitchFamily="34" charset="0"/>
                <a:cs typeface="Tahoma" panose="020B0604030504040204" pitchFamily="34" charset="0"/>
              </a:rPr>
              <a:t>không dẫn </a:t>
            </a:r>
            <a:r>
              <a:rPr lang="vi-VN" sz="2400" smtClean="0">
                <a:latin typeface="Tahoma" panose="020B0604030504040204" pitchFamily="34" charset="0"/>
                <a:ea typeface="Tahoma" panose="020B0604030504040204" pitchFamily="34" charset="0"/>
                <a:cs typeface="Tahoma" panose="020B0604030504040204" pitchFamily="34" charset="0"/>
              </a:rPr>
              <a:t>điện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riac </a:t>
            </a:r>
            <a:r>
              <a:rPr lang="vi-VN" sz="2400">
                <a:latin typeface="Tahoma" panose="020B0604030504040204" pitchFamily="34" charset="0"/>
                <a:ea typeface="Tahoma" panose="020B0604030504040204" pitchFamily="34" charset="0"/>
                <a:cs typeface="Tahoma" panose="020B0604030504040204" pitchFamily="34" charset="0"/>
              </a:rPr>
              <a:t>không được kích </a:t>
            </a:r>
            <a:r>
              <a:rPr lang="vi-VN"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vi-VN" sz="2400" smtClean="0">
                <a:latin typeface="Tahoma" panose="020B0604030504040204" pitchFamily="34" charset="0"/>
                <a:ea typeface="Tahoma" panose="020B0604030504040204" pitchFamily="34" charset="0"/>
                <a:cs typeface="Tahoma" panose="020B0604030504040204" pitchFamily="34" charset="0"/>
              </a:rPr>
              <a:t>không </a:t>
            </a:r>
            <a:r>
              <a:rPr lang="vi-VN" sz="2400">
                <a:latin typeface="Tahoma" panose="020B0604030504040204" pitchFamily="34" charset="0"/>
                <a:ea typeface="Tahoma" panose="020B0604030504040204" pitchFamily="34" charset="0"/>
                <a:cs typeface="Tahoma" panose="020B0604030504040204" pitchFamily="34" charset="0"/>
              </a:rPr>
              <a:t>có dòng qua tải.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0242" name="Picture 2" descr="mach ung dung tria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778" y="1011009"/>
            <a:ext cx="4829175" cy="332422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570414" y="4516416"/>
            <a:ext cx="11303539" cy="143864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Khi quang trở Cds bị tối </a:t>
            </a:r>
            <a:r>
              <a:rPr lang="vi-VN"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vi-VN" sz="2400" smtClean="0">
                <a:latin typeface="Tahoma" panose="020B0604030504040204" pitchFamily="34" charset="0"/>
                <a:ea typeface="Tahoma" panose="020B0604030504040204" pitchFamily="34" charset="0"/>
                <a:cs typeface="Tahoma" panose="020B0604030504040204" pitchFamily="34" charset="0"/>
              </a:rPr>
              <a:t>trị số điện trở lớn làm điện thế trên tụ C tăng đến mức đủ để </a:t>
            </a:r>
            <a:r>
              <a:rPr lang="en-US" sz="2400" smtClean="0">
                <a:latin typeface="Tahoma" panose="020B0604030504040204" pitchFamily="34" charset="0"/>
                <a:ea typeface="Tahoma" panose="020B0604030504040204" pitchFamily="34" charset="0"/>
                <a:cs typeface="Tahoma" panose="020B0604030504040204" pitchFamily="34" charset="0"/>
              </a:rPr>
              <a:t>D</a:t>
            </a:r>
            <a:r>
              <a:rPr lang="vi-VN" sz="2400" smtClean="0">
                <a:latin typeface="Tahoma" panose="020B0604030504040204" pitchFamily="34" charset="0"/>
                <a:ea typeface="Tahoma" panose="020B0604030504040204" pitchFamily="34" charset="0"/>
                <a:cs typeface="Tahoma" panose="020B0604030504040204" pitchFamily="34" charset="0"/>
              </a:rPr>
              <a:t>iac dẫn điện </a:t>
            </a:r>
            <a:r>
              <a:rPr lang="vi-VN"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riac được kích dẫn điện cho dòng điện qua tải.</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TRIAC hoạt động trong mạch này như một công tắc điều khiển điện áp.</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610747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TRIAC – ứng dụng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Triac – Kiểm tra Triac</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9"/>
            <a:ext cx="6354822" cy="2703584"/>
          </a:xfrm>
        </p:spPr>
        <p:txBody>
          <a:bodyPr>
            <a:no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Khi SW1 mở tại vị trí </a:t>
            </a:r>
            <a:r>
              <a:rPr lang="en-US" sz="2400">
                <a:latin typeface="Tahoma" panose="020B0604030504040204" pitchFamily="34" charset="0"/>
                <a:ea typeface="Tahoma" panose="020B0604030504040204" pitchFamily="34" charset="0"/>
                <a:cs typeface="Tahoma" panose="020B0604030504040204" pitchFamily="34" charset="0"/>
              </a:rPr>
              <a:t>A, </a:t>
            </a:r>
            <a:r>
              <a:rPr lang="en-US" sz="2400" smtClean="0">
                <a:latin typeface="Tahoma" panose="020B0604030504040204" pitchFamily="34" charset="0"/>
                <a:ea typeface="Tahoma" panose="020B0604030504040204" pitchFamily="34" charset="0"/>
                <a:cs typeface="Tahoma" panose="020B0604030504040204" pitchFamily="34" charset="0"/>
              </a:rPr>
              <a:t>do không có nguồn cấp cho cực G của Triac nên đèn </a:t>
            </a:r>
            <a:r>
              <a:rPr lang="en-US" sz="240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OFF. Nếu công tác chuyển đến vị trí B, chân G của Triac được cấp nguồn tại mỗi nửa chu kỳ và hoạt động theo chế độ Ι</a:t>
            </a:r>
            <a:r>
              <a:rPr lang="en-US" sz="2400">
                <a:latin typeface="Tahoma" panose="020B0604030504040204" pitchFamily="34" charset="0"/>
                <a:ea typeface="Tahoma" panose="020B0604030504040204" pitchFamily="34" charset="0"/>
                <a:cs typeface="Tahoma" panose="020B0604030504040204" pitchFamily="34" charset="0"/>
              </a:rPr>
              <a:t>+ and ΙΙΙ–.</a:t>
            </a:r>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428990" y="4140797"/>
            <a:ext cx="11303539" cy="143864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Khi SW1 chuyển đến vị trí C</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diode sẽ ngăn dòng chảy từ MT1 – MT2 khi </a:t>
            </a:r>
            <a:r>
              <a:rPr lang="en-US" sz="2400">
                <a:latin typeface="Tahoma" panose="020B0604030504040204" pitchFamily="34" charset="0"/>
                <a:ea typeface="Tahoma" panose="020B0604030504040204" pitchFamily="34" charset="0"/>
                <a:cs typeface="Tahoma" panose="020B0604030504040204" pitchFamily="34" charset="0"/>
              </a:rPr>
              <a:t>MT2 </a:t>
            </a:r>
            <a:r>
              <a:rPr lang="en-US" sz="2400" smtClean="0">
                <a:latin typeface="Tahoma" panose="020B0604030504040204" pitchFamily="34" charset="0"/>
                <a:ea typeface="Tahoma" panose="020B0604030504040204" pitchFamily="34" charset="0"/>
                <a:cs typeface="Tahoma" panose="020B0604030504040204" pitchFamily="34" charset="0"/>
              </a:rPr>
              <a:t>mang điện áp âm. Vì thế Triac chỉ hoạt động trong nửa chu kỳ dương (positive half-cycles) hay chỉ hoạt động ở chế độ </a:t>
            </a:r>
            <a:r>
              <a:rPr lang="en-US" sz="2400">
                <a:latin typeface="Tahoma" panose="020B0604030504040204" pitchFamily="34" charset="0"/>
                <a:ea typeface="Tahoma" panose="020B0604030504040204" pitchFamily="34" charset="0"/>
                <a:cs typeface="Tahoma" panose="020B0604030504040204" pitchFamily="34" charset="0"/>
              </a:rPr>
              <a:t>I+ </a:t>
            </a:r>
            <a:r>
              <a:rPr lang="en-US" sz="2400" smtClean="0">
                <a:latin typeface="Tahoma" panose="020B0604030504040204" pitchFamily="34" charset="0"/>
                <a:ea typeface="Tahoma" panose="020B0604030504040204" pitchFamily="34" charset="0"/>
                <a:cs typeface="Tahoma" panose="020B0604030504040204" pitchFamily="34" charset="0"/>
              </a:rPr>
              <a:t>và đèn chỉ hoạt động 1 nửa công suất. A, B, C được gọi là trạng thái </a:t>
            </a:r>
            <a:r>
              <a:rPr lang="en-US" sz="2400">
                <a:latin typeface="Tahoma" panose="020B0604030504040204" pitchFamily="34" charset="0"/>
                <a:ea typeface="Tahoma" panose="020B0604030504040204" pitchFamily="34" charset="0"/>
                <a:cs typeface="Tahoma" panose="020B0604030504040204" pitchFamily="34" charset="0"/>
              </a:rPr>
              <a:t>Off, </a:t>
            </a:r>
            <a:r>
              <a:rPr lang="en-US" sz="2400" smtClean="0">
                <a:latin typeface="Tahoma" panose="020B0604030504040204" pitchFamily="34" charset="0"/>
                <a:ea typeface="Tahoma" panose="020B0604030504040204" pitchFamily="34" charset="0"/>
                <a:cs typeface="Tahoma" panose="020B0604030504040204" pitchFamily="34" charset="0"/>
              </a:rPr>
              <a:t>Half </a:t>
            </a:r>
            <a:r>
              <a:rPr lang="en-US" sz="2400">
                <a:latin typeface="Tahoma" panose="020B0604030504040204" pitchFamily="34" charset="0"/>
                <a:ea typeface="Tahoma" panose="020B0604030504040204" pitchFamily="34" charset="0"/>
                <a:cs typeface="Tahoma" panose="020B0604030504040204" pitchFamily="34" charset="0"/>
              </a:rPr>
              <a:t>Power </a:t>
            </a:r>
            <a:r>
              <a:rPr lang="en-US" sz="2400" smtClean="0">
                <a:latin typeface="Tahoma" panose="020B0604030504040204" pitchFamily="34" charset="0"/>
                <a:ea typeface="Tahoma" panose="020B0604030504040204" pitchFamily="34" charset="0"/>
                <a:cs typeface="Tahoma" panose="020B0604030504040204" pitchFamily="34" charset="0"/>
              </a:rPr>
              <a:t>hoặc </a:t>
            </a:r>
            <a:r>
              <a:rPr lang="en-US" sz="2400">
                <a:latin typeface="Tahoma" panose="020B0604030504040204" pitchFamily="34" charset="0"/>
                <a:ea typeface="Tahoma" panose="020B0604030504040204" pitchFamily="34" charset="0"/>
                <a:cs typeface="Tahoma" panose="020B0604030504040204" pitchFamily="34" charset="0"/>
              </a:rPr>
              <a:t>Fully ON.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520" y="609738"/>
            <a:ext cx="3516343" cy="2784271"/>
          </a:xfrm>
          <a:prstGeom prst="rect">
            <a:avLst/>
          </a:prstGeom>
        </p:spPr>
      </p:pic>
    </p:spTree>
    <p:extLst>
      <p:ext uri="{BB962C8B-B14F-4D97-AF65-F5344CB8AC3E}">
        <p14:creationId xmlns:p14="http://schemas.microsoft.com/office/powerpoint/2010/main" val="21633572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TRIAC – ứng dụng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Triac – Kiểm tra Triac</a:t>
            </a:r>
            <a:endParaRPr lang="en-US"/>
          </a:p>
        </p:txBody>
      </p:sp>
      <p:sp>
        <p:nvSpPr>
          <p:cNvPr id="8" name="Content Placeholder 2">
            <a:extLst>
              <a:ext uri="{FF2B5EF4-FFF2-40B4-BE49-F238E27FC236}">
                <a16:creationId xmlns:a16="http://schemas.microsoft.com/office/drawing/2014/main" id="{143F5361-68C0-4BF5-80C8-F1E7BF92B2DB}"/>
              </a:ext>
            </a:extLst>
          </p:cNvPr>
          <p:cNvSpPr txBox="1">
            <a:spLocks/>
          </p:cNvSpPr>
          <p:nvPr/>
        </p:nvSpPr>
        <p:spPr>
          <a:xfrm>
            <a:off x="415927" y="4390833"/>
            <a:ext cx="11303539" cy="143864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Dimmer là một mạch điện có tác dụng công tắc điều khiển điện </a:t>
            </a:r>
            <a:r>
              <a:rPr lang="vi-VN" sz="2400" smtClean="0">
                <a:latin typeface="Tahoma" panose="020B0604030504040204" pitchFamily="34" charset="0"/>
                <a:ea typeface="Tahoma" panose="020B0604030504040204" pitchFamily="34" charset="0"/>
                <a:cs typeface="Tahoma" panose="020B0604030504040204" pitchFamily="34" charset="0"/>
              </a:rPr>
              <a:t>áp</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Dimmer </a:t>
            </a:r>
            <a:r>
              <a:rPr lang="vi-VN" sz="2400">
                <a:latin typeface="Tahoma" panose="020B0604030504040204" pitchFamily="34" charset="0"/>
                <a:ea typeface="Tahoma" panose="020B0604030504040204" pitchFamily="34" charset="0"/>
                <a:cs typeface="Tahoma" panose="020B0604030504040204" pitchFamily="34" charset="0"/>
              </a:rPr>
              <a:t>là tên gọi chung cho các thiết bị dùng để bật tắt cũng như điều chỉnh độ sáng của các thiết bị chiếu sáng như đèn sợi đốt, đèn Halogen, đèn huỳnh quang hay đèn LED và tốc độ của quạt chủ yếu là quạt trần.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https://machdientu.org/wp-content/uploads/2015/03/So-do-Triac-Lamp-Dimmer-Schemat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697" y="1349765"/>
            <a:ext cx="7235644" cy="304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7109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TRIAC – ứng dụng</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Triac – Kiểm tra Triac</a:t>
            </a:r>
            <a:endParaRPr lang="en-US"/>
          </a:p>
        </p:txBody>
      </p:sp>
      <p:pic>
        <p:nvPicPr>
          <p:cNvPr id="15362" name="Picture 2" descr="https://machdientu.org/wp-content/uploads/2015/03/triac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586" y="1549807"/>
            <a:ext cx="6972300" cy="40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6290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4DB6CE4-2B13-4715-B5B2-615A55922CA1}"/>
              </a:ext>
            </a:extLst>
          </p:cNvPr>
          <p:cNvSpPr txBox="1">
            <a:spLocks/>
          </p:cNvSpPr>
          <p:nvPr/>
        </p:nvSpPr>
        <p:spPr>
          <a:xfrm>
            <a:off x="8207830" y="3546911"/>
            <a:ext cx="3156857" cy="450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1800" i="1" cap="none" smtClean="0">
                <a:solidFill>
                  <a:srgbClr val="FFC000"/>
                </a:solidFill>
                <a:latin typeface="Rockwell" panose="02060603020205020403" pitchFamily="18" charset="0"/>
              </a:rPr>
              <a:t>Điều khiển pha (phase)</a:t>
            </a:r>
            <a:endParaRPr lang="en-US" sz="1800" i="1" cap="none" dirty="0">
              <a:solidFill>
                <a:srgbClr val="FFC000"/>
              </a:solidFill>
              <a:latin typeface="Rockwell" panose="02060603020205020403" pitchFamily="18" charset="0"/>
            </a:endParaRPr>
          </a:p>
        </p:txBody>
      </p:sp>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DIAC, Triac</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Diac, Triac – Ứng dụng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6326776" cy="2285573"/>
          </a:xfrm>
        </p:spPr>
        <p:txBody>
          <a:bodyPr>
            <a:no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V</a:t>
            </a:r>
            <a:r>
              <a:rPr lang="vi-VN" sz="2400" smtClean="0">
                <a:latin typeface="Tahoma" panose="020B0604030504040204" pitchFamily="34" charset="0"/>
                <a:ea typeface="Tahoma" panose="020B0604030504040204" pitchFamily="34" charset="0"/>
                <a:cs typeface="Tahoma" panose="020B0604030504040204" pitchFamily="34" charset="0"/>
              </a:rPr>
              <a:t>ào </a:t>
            </a:r>
            <a:r>
              <a:rPr lang="vi-VN" sz="2400">
                <a:latin typeface="Tahoma" panose="020B0604030504040204" pitchFamily="34" charset="0"/>
                <a:ea typeface="Tahoma" panose="020B0604030504040204" pitchFamily="34" charset="0"/>
                <a:cs typeface="Tahoma" panose="020B0604030504040204" pitchFamily="34" charset="0"/>
              </a:rPr>
              <a:t>đầu chu kỳ, tụ điện C được tích điện thông qua sự kết hợp của điện trở cố định, R1 và chiết </a:t>
            </a:r>
            <a:r>
              <a:rPr lang="vi-VN" sz="2400" smtClean="0">
                <a:latin typeface="Tahoma" panose="020B0604030504040204" pitchFamily="34" charset="0"/>
                <a:ea typeface="Tahoma" panose="020B0604030504040204" pitchFamily="34" charset="0"/>
                <a:cs typeface="Tahoma" panose="020B0604030504040204" pitchFamily="34" charset="0"/>
              </a:rPr>
              <a:t>áp VR1. </a:t>
            </a:r>
            <a:r>
              <a:rPr lang="vi-VN" sz="2400">
                <a:latin typeface="Tahoma" panose="020B0604030504040204" pitchFamily="34" charset="0"/>
                <a:ea typeface="Tahoma" panose="020B0604030504040204" pitchFamily="34" charset="0"/>
                <a:cs typeface="Tahoma" panose="020B0604030504040204" pitchFamily="34" charset="0"/>
              </a:rPr>
              <a:t>Khi điện áp </a:t>
            </a:r>
            <a:r>
              <a:rPr lang="en-US" sz="2400" smtClean="0">
                <a:latin typeface="Tahoma" panose="020B0604030504040204" pitchFamily="34" charset="0"/>
                <a:ea typeface="Tahoma" panose="020B0604030504040204" pitchFamily="34" charset="0"/>
                <a:cs typeface="Tahoma" panose="020B0604030504040204" pitchFamily="34" charset="0"/>
              </a:rPr>
              <a:t>qua C1</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đạt đến điện áp ngắt của diac (khoảng 30V đối với ST2), diac bị đánh thủng và tụ phóng điện qua diac.</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2">
            <a:extLst>
              <a:ext uri="{FF2B5EF4-FFF2-40B4-BE49-F238E27FC236}">
                <a16:creationId xmlns:a16="http://schemas.microsoft.com/office/drawing/2014/main" id="{143F5361-68C0-4BF5-80C8-F1E7BF92B2DB}"/>
              </a:ext>
            </a:extLst>
          </p:cNvPr>
          <p:cNvSpPr txBox="1">
            <a:spLocks/>
          </p:cNvSpPr>
          <p:nvPr/>
        </p:nvSpPr>
        <p:spPr>
          <a:xfrm>
            <a:off x="570414" y="4218927"/>
            <a:ext cx="10629383" cy="190685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Sự phóng điện tạo ra một xung đột ngột của dòng điện, làm cho triac dẫn điện. </a:t>
            </a:r>
            <a:r>
              <a:rPr lang="vi-VN" sz="2400" smtClean="0">
                <a:latin typeface="Tahoma" panose="020B0604030504040204" pitchFamily="34" charset="0"/>
                <a:ea typeface="Tahoma" panose="020B0604030504040204" pitchFamily="34" charset="0"/>
                <a:cs typeface="Tahoma" panose="020B0604030504040204" pitchFamily="34" charset="0"/>
              </a:rPr>
              <a:t>VR1 </a:t>
            </a:r>
            <a:r>
              <a:rPr lang="en-US" sz="2400" smtClean="0">
                <a:latin typeface="Tahoma" panose="020B0604030504040204" pitchFamily="34" charset="0"/>
                <a:ea typeface="Tahoma" panose="020B0604030504040204" pitchFamily="34" charset="0"/>
                <a:cs typeface="Tahoma" panose="020B0604030504040204" pitchFamily="34" charset="0"/>
              </a:rPr>
              <a:t>thay đổi g</a:t>
            </a:r>
            <a:r>
              <a:rPr lang="vi-VN" sz="2400" smtClean="0">
                <a:latin typeface="Tahoma" panose="020B0604030504040204" pitchFamily="34" charset="0"/>
                <a:ea typeface="Tahoma" panose="020B0604030504040204" pitchFamily="34" charset="0"/>
                <a:cs typeface="Tahoma" panose="020B0604030504040204" pitchFamily="34" charset="0"/>
              </a:rPr>
              <a:t>óc </a:t>
            </a:r>
            <a:r>
              <a:rPr lang="vi-VN" sz="2400">
                <a:latin typeface="Tahoma" panose="020B0604030504040204" pitchFamily="34" charset="0"/>
                <a:ea typeface="Tahoma" panose="020B0604030504040204" pitchFamily="34" charset="0"/>
                <a:cs typeface="Tahoma" panose="020B0604030504040204" pitchFamily="34" charset="0"/>
              </a:rPr>
              <a:t>pha </a:t>
            </a:r>
            <a:r>
              <a:rPr lang="vi-VN" sz="2400" smtClean="0">
                <a:latin typeface="Tahoma" panose="020B0604030504040204" pitchFamily="34" charset="0"/>
                <a:ea typeface="Tahoma" panose="020B0604030504040204" pitchFamily="34" charset="0"/>
                <a:cs typeface="Tahoma" panose="020B0604030504040204" pitchFamily="34" charset="0"/>
              </a:rPr>
              <a:t>kích hoạt</a:t>
            </a:r>
            <a:r>
              <a:rPr lang="en-US" sz="2400" smtClean="0">
                <a:latin typeface="Tahoma" panose="020B0604030504040204" pitchFamily="34" charset="0"/>
                <a:ea typeface="Tahoma" panose="020B0604030504040204" pitchFamily="34" charset="0"/>
                <a:cs typeface="Tahoma" panose="020B0604030504040204" pitchFamily="34" charset="0"/>
              </a:rPr>
              <a:t> Triac và </a:t>
            </a:r>
            <a:r>
              <a:rPr lang="vi-VN" sz="2400" smtClean="0">
                <a:latin typeface="Tahoma" panose="020B0604030504040204" pitchFamily="34" charset="0"/>
                <a:ea typeface="Tahoma" panose="020B0604030504040204" pitchFamily="34" charset="0"/>
                <a:cs typeface="Tahoma" panose="020B0604030504040204" pitchFamily="34" charset="0"/>
              </a:rPr>
              <a:t>điều </a:t>
            </a:r>
            <a:r>
              <a:rPr lang="en-US" sz="2400" smtClean="0">
                <a:latin typeface="Tahoma" panose="020B0604030504040204" pitchFamily="34" charset="0"/>
                <a:ea typeface="Tahoma" panose="020B0604030504040204" pitchFamily="34" charset="0"/>
                <a:cs typeface="Tahoma" panose="020B0604030504040204" pitchFamily="34" charset="0"/>
              </a:rPr>
              <a:t>chỉnh</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thời gian nạp/xả</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của tụ </a:t>
            </a:r>
            <a:r>
              <a:rPr lang="en-US" sz="2400" smtClean="0">
                <a:latin typeface="Tahoma" panose="020B0604030504040204" pitchFamily="34" charset="0"/>
                <a:ea typeface="Tahoma" panose="020B0604030504040204" pitchFamily="34" charset="0"/>
                <a:cs typeface="Tahoma" panose="020B0604030504040204" pitchFamily="34" charset="0"/>
              </a:rPr>
              <a:t>C1</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Điện trở R1 giới hạn dòng </a:t>
            </a:r>
            <a:r>
              <a:rPr lang="en-US" sz="2400" smtClean="0">
                <a:latin typeface="Tahoma" panose="020B0604030504040204" pitchFamily="34" charset="0"/>
                <a:ea typeface="Tahoma" panose="020B0604030504040204" pitchFamily="34" charset="0"/>
                <a:cs typeface="Tahoma" panose="020B0604030504040204" pitchFamily="34" charset="0"/>
              </a:rPr>
              <a:t>cho Triac</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ở giá trị an toàn khi VR1 ở mức tối </a:t>
            </a:r>
            <a:r>
              <a:rPr lang="vi-VN" sz="2400" smtClean="0">
                <a:latin typeface="Tahoma" panose="020B0604030504040204" pitchFamily="34" charset="0"/>
                <a:ea typeface="Tahoma" panose="020B0604030504040204" pitchFamily="34" charset="0"/>
                <a:cs typeface="Tahoma" panose="020B0604030504040204" pitchFamily="34" charset="0"/>
              </a:rPr>
              <a:t>thiểu</a:t>
            </a:r>
            <a:r>
              <a:rPr lang="en-US" sz="2400" smtClean="0">
                <a:latin typeface="Tahoma" panose="020B0604030504040204" pitchFamily="34" charset="0"/>
                <a:ea typeface="Tahoma" panose="020B0604030504040204" pitchFamily="34" charset="0"/>
                <a:cs typeface="Tahoma" panose="020B0604030504040204" pitchFamily="34" charset="0"/>
              </a:rPr>
              <a:t> (0)</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Mạch điều khiển pha AC sử dụng Diac"/>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044778" y="544805"/>
            <a:ext cx="4155019" cy="278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9895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4DB6CE4-2B13-4715-B5B2-615A55922CA1}"/>
              </a:ext>
            </a:extLst>
          </p:cNvPr>
          <p:cNvSpPr txBox="1">
            <a:spLocks/>
          </p:cNvSpPr>
          <p:nvPr/>
        </p:nvSpPr>
        <p:spPr>
          <a:xfrm>
            <a:off x="8042940" y="3176810"/>
            <a:ext cx="3156857" cy="450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1800" i="1" cap="none" smtClean="0">
                <a:solidFill>
                  <a:srgbClr val="FFC000"/>
                </a:solidFill>
                <a:latin typeface="Rockwell" panose="02060603020205020403" pitchFamily="18" charset="0"/>
              </a:rPr>
              <a:t>Điều khiển pha (phase)</a:t>
            </a:r>
            <a:endParaRPr lang="en-US" sz="1800" i="1" cap="none" dirty="0">
              <a:solidFill>
                <a:srgbClr val="FFC000"/>
              </a:solidFill>
              <a:latin typeface="Rockwell" panose="02060603020205020403" pitchFamily="18" charset="0"/>
            </a:endParaRPr>
          </a:p>
        </p:txBody>
      </p:sp>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DIAC, TRIAC</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Diac, Triac – Ứng dụng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6326776" cy="2285573"/>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Khi Triac được </a:t>
            </a:r>
            <a:r>
              <a:rPr lang="en-US" sz="2400" smtClean="0">
                <a:latin typeface="Tahoma" panose="020B0604030504040204" pitchFamily="34" charset="0"/>
                <a:ea typeface="Tahoma" panose="020B0604030504040204" pitchFamily="34" charset="0"/>
                <a:cs typeface="Tahoma" panose="020B0604030504040204" pitchFamily="34" charset="0"/>
              </a:rPr>
              <a:t>dẫn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nó </a:t>
            </a:r>
            <a:r>
              <a:rPr lang="vi-VN" sz="2400" smtClean="0">
                <a:latin typeface="Tahoma" panose="020B0604030504040204" pitchFamily="34" charset="0"/>
                <a:ea typeface="Tahoma" panose="020B0604030504040204" pitchFamily="34" charset="0"/>
                <a:cs typeface="Tahoma" panose="020B0604030504040204" pitchFamily="34" charset="0"/>
              </a:rPr>
              <a:t>duy </a:t>
            </a:r>
            <a:r>
              <a:rPr lang="vi-VN" sz="2400">
                <a:latin typeface="Tahoma" panose="020B0604030504040204" pitchFamily="34" charset="0"/>
                <a:ea typeface="Tahoma" panose="020B0604030504040204" pitchFamily="34" charset="0"/>
                <a:cs typeface="Tahoma" panose="020B0604030504040204" pitchFamily="34" charset="0"/>
              </a:rPr>
              <a:t>trì ở trạng thái “ON” </a:t>
            </a:r>
            <a:r>
              <a:rPr lang="vi-VN" sz="2400" smtClean="0">
                <a:latin typeface="Tahoma" panose="020B0604030504040204" pitchFamily="34" charset="0"/>
                <a:ea typeface="Tahoma" panose="020B0604030504040204" pitchFamily="34" charset="0"/>
                <a:cs typeface="Tahoma" panose="020B0604030504040204" pitchFamily="34" charset="0"/>
              </a:rPr>
              <a:t>v</a:t>
            </a:r>
            <a:r>
              <a:rPr lang="en-US" sz="2400">
                <a:latin typeface="Tahoma" panose="020B0604030504040204" pitchFamily="34" charset="0"/>
                <a:ea typeface="Tahoma" panose="020B0604030504040204" pitchFamily="34" charset="0"/>
                <a:cs typeface="Tahoma" panose="020B0604030504040204" pitchFamily="34" charset="0"/>
              </a:rPr>
              <a:t>à</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dòng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en-US" sz="2400" smtClean="0">
                <a:latin typeface="Tahoma" panose="020B0604030504040204" pitchFamily="34" charset="0"/>
                <a:ea typeface="Tahoma" panose="020B0604030504040204" pitchFamily="34" charset="0"/>
                <a:cs typeface="Tahoma" panose="020B0604030504040204" pitchFamily="34" charset="0"/>
              </a:rPr>
              <a:t>chảy đến tải (Lamp)</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trong khi điện áp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giới hạn bởi điện </a:t>
            </a:r>
            <a:r>
              <a:rPr lang="vi-VN" sz="2400" smtClean="0">
                <a:latin typeface="Tahoma" panose="020B0604030504040204" pitchFamily="34" charset="0"/>
                <a:ea typeface="Tahoma" panose="020B0604030504040204" pitchFamily="34" charset="0"/>
                <a:cs typeface="Tahoma" panose="020B0604030504040204" pitchFamily="34" charset="0"/>
              </a:rPr>
              <a:t>áp</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mở </a:t>
            </a:r>
            <a:r>
              <a:rPr lang="vi-VN" sz="2400">
                <a:latin typeface="Tahoma" panose="020B0604030504040204" pitchFamily="34" charset="0"/>
                <a:ea typeface="Tahoma" panose="020B0604030504040204" pitchFamily="34" charset="0"/>
                <a:cs typeface="Tahoma" panose="020B0604030504040204" pitchFamily="34" charset="0"/>
              </a:rPr>
              <a:t>của triac và duy trì cho đến khi kết thúc nửa chu kỳ </a:t>
            </a:r>
            <a:r>
              <a:rPr lang="vi-VN" sz="2400" smtClean="0">
                <a:latin typeface="Tahoma" panose="020B0604030504040204" pitchFamily="34" charset="0"/>
                <a:ea typeface="Tahoma" panose="020B0604030504040204" pitchFamily="34" charset="0"/>
                <a:cs typeface="Tahoma" panose="020B0604030504040204" pitchFamily="34" charset="0"/>
              </a:rPr>
              <a:t>đầu </a:t>
            </a:r>
            <a:r>
              <a:rPr lang="en-US" sz="2400" smtClean="0">
                <a:latin typeface="Tahoma" panose="020B0604030504040204" pitchFamily="34" charset="0"/>
                <a:ea typeface="Tahoma" panose="020B0604030504040204" pitchFamily="34" charset="0"/>
                <a:cs typeface="Tahoma" panose="020B0604030504040204" pitchFamily="34" charset="0"/>
              </a:rPr>
              <a:t>của AC</a:t>
            </a:r>
          </a:p>
        </p:txBody>
      </p:sp>
      <p:sp>
        <p:nvSpPr>
          <p:cNvPr id="10" name="Content Placeholder 2">
            <a:extLst>
              <a:ext uri="{FF2B5EF4-FFF2-40B4-BE49-F238E27FC236}">
                <a16:creationId xmlns:a16="http://schemas.microsoft.com/office/drawing/2014/main" id="{143F5361-68C0-4BF5-80C8-F1E7BF92B2DB}"/>
              </a:ext>
            </a:extLst>
          </p:cNvPr>
          <p:cNvSpPr txBox="1">
            <a:spLocks/>
          </p:cNvSpPr>
          <p:nvPr/>
        </p:nvSpPr>
        <p:spPr>
          <a:xfrm>
            <a:off x="570414" y="3726098"/>
            <a:ext cx="10629383" cy="23611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Vào cuối nửa chu kỳ, điện áp cung cấp giảm xuống 0, </a:t>
            </a:r>
            <a:r>
              <a:rPr lang="vi-VN" sz="2400" smtClean="0">
                <a:latin typeface="Tahoma" panose="020B0604030504040204" pitchFamily="34" charset="0"/>
                <a:ea typeface="Tahoma" panose="020B0604030504040204" pitchFamily="34" charset="0"/>
                <a:cs typeface="Tahoma" panose="020B0604030504040204" pitchFamily="34" charset="0"/>
              </a:rPr>
              <a:t>dòng </a:t>
            </a:r>
            <a:r>
              <a:rPr lang="vi-VN" sz="2400">
                <a:latin typeface="Tahoma" panose="020B0604030504040204" pitchFamily="34" charset="0"/>
                <a:ea typeface="Tahoma" panose="020B0604030504040204" pitchFamily="34" charset="0"/>
                <a:cs typeface="Tahoma" panose="020B0604030504040204" pitchFamily="34" charset="0"/>
              </a:rPr>
              <a:t>điện qua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riac dưới </a:t>
            </a:r>
            <a:r>
              <a:rPr lang="en-US" sz="2400" smtClean="0">
                <a:latin typeface="Tahoma" panose="020B0604030504040204" pitchFamily="34" charset="0"/>
                <a:ea typeface="Tahoma" panose="020B0604030504040204" pitchFamily="34" charset="0"/>
                <a:cs typeface="Tahoma" panose="020B0604030504040204" pitchFamily="34" charset="0"/>
              </a:rPr>
              <a:t>ngưỡng duy trì (kích hoạt trạng thái </a:t>
            </a:r>
            <a:r>
              <a:rPr lang="vi-VN" sz="2400" smtClean="0">
                <a:latin typeface="Tahoma" panose="020B0604030504040204" pitchFamily="34" charset="0"/>
                <a:ea typeface="Tahoma" panose="020B0604030504040204" pitchFamily="34" charset="0"/>
                <a:cs typeface="Tahoma" panose="020B0604030504040204" pitchFamily="34" charset="0"/>
              </a:rPr>
              <a:t>OFF</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và </a:t>
            </a:r>
            <a:r>
              <a:rPr lang="en-US" sz="2400" smtClean="0">
                <a:latin typeface="Tahoma" panose="020B0604030504040204" pitchFamily="34" charset="0"/>
                <a:ea typeface="Tahoma" panose="020B0604030504040204" pitchFamily="34" charset="0"/>
                <a:cs typeface="Tahoma" panose="020B0604030504040204" pitchFamily="34" charset="0"/>
              </a:rPr>
              <a:t>D</a:t>
            </a:r>
            <a:r>
              <a:rPr lang="vi-VN" sz="2400" smtClean="0">
                <a:latin typeface="Tahoma" panose="020B0604030504040204" pitchFamily="34" charset="0"/>
                <a:ea typeface="Tahoma" panose="020B0604030504040204" pitchFamily="34" charset="0"/>
                <a:cs typeface="Tahoma" panose="020B0604030504040204" pitchFamily="34" charset="0"/>
              </a:rPr>
              <a:t>iac </a:t>
            </a:r>
            <a:r>
              <a:rPr lang="vi-VN" sz="2400">
                <a:latin typeface="Tahoma" panose="020B0604030504040204" pitchFamily="34" charset="0"/>
                <a:ea typeface="Tahoma" panose="020B0604030504040204" pitchFamily="34" charset="0"/>
                <a:cs typeface="Tahoma" panose="020B0604030504040204" pitchFamily="34" charset="0"/>
              </a:rPr>
              <a:t>dừng dẫn. Điện áp cung cấp sau đó đi vào nửa chu kỳ tiếp </a:t>
            </a:r>
            <a:r>
              <a:rPr lang="vi-VN" sz="2400" smtClean="0">
                <a:latin typeface="Tahoma" panose="020B0604030504040204" pitchFamily="34" charset="0"/>
                <a:ea typeface="Tahoma" panose="020B0604030504040204" pitchFamily="34" charset="0"/>
                <a:cs typeface="Tahoma" panose="020B0604030504040204" pitchFamily="34" charset="0"/>
              </a:rPr>
              <a:t>theo, </a:t>
            </a:r>
            <a:r>
              <a:rPr lang="vi-VN" sz="2400">
                <a:latin typeface="Tahoma" panose="020B0604030504040204" pitchFamily="34" charset="0"/>
                <a:ea typeface="Tahoma" panose="020B0604030504040204" pitchFamily="34" charset="0"/>
                <a:cs typeface="Tahoma" panose="020B0604030504040204" pitchFamily="34" charset="0"/>
              </a:rPr>
              <a:t>điện áp </a:t>
            </a:r>
            <a:r>
              <a:rPr lang="en-US" sz="2400" smtClean="0">
                <a:latin typeface="Tahoma" panose="020B0604030504040204" pitchFamily="34" charset="0"/>
                <a:ea typeface="Tahoma" panose="020B0604030504040204" pitchFamily="34" charset="0"/>
                <a:cs typeface="Tahoma" panose="020B0604030504040204" pitchFamily="34" charset="0"/>
              </a:rPr>
              <a:t>qua </a:t>
            </a:r>
            <a:r>
              <a:rPr lang="vi-VN" sz="2400" smtClean="0">
                <a:latin typeface="Tahoma" panose="020B0604030504040204" pitchFamily="34" charset="0"/>
                <a:ea typeface="Tahoma" panose="020B0604030504040204" pitchFamily="34" charset="0"/>
                <a:cs typeface="Tahoma" panose="020B0604030504040204" pitchFamily="34" charset="0"/>
              </a:rPr>
              <a:t>tụ</a:t>
            </a:r>
            <a:r>
              <a:rPr lang="en-US" sz="2400" smtClean="0">
                <a:latin typeface="Tahoma" panose="020B0604030504040204" pitchFamily="34" charset="0"/>
                <a:ea typeface="Tahoma" panose="020B0604030504040204" pitchFamily="34" charset="0"/>
                <a:cs typeface="Tahoma" panose="020B0604030504040204" pitchFamily="34" charset="0"/>
              </a:rPr>
              <a:t> C1</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lại bắt đầu tăng (lần này theo hướng ngược lại) và chu kỳ </a:t>
            </a:r>
            <a:r>
              <a:rPr lang="en-US" sz="2400" smtClean="0">
                <a:latin typeface="Tahoma" panose="020B0604030504040204" pitchFamily="34" charset="0"/>
                <a:ea typeface="Tahoma" panose="020B0604030504040204" pitchFamily="34" charset="0"/>
                <a:cs typeface="Tahoma" panose="020B0604030504040204" pitchFamily="34" charset="0"/>
              </a:rPr>
              <a:t>hoạt động của T</a:t>
            </a:r>
            <a:r>
              <a:rPr lang="vi-VN" sz="2400" smtClean="0">
                <a:latin typeface="Tahoma" panose="020B0604030504040204" pitchFamily="34" charset="0"/>
                <a:ea typeface="Tahoma" panose="020B0604030504040204" pitchFamily="34" charset="0"/>
                <a:cs typeface="Tahoma" panose="020B0604030504040204" pitchFamily="34" charset="0"/>
              </a:rPr>
              <a:t>riac </a:t>
            </a:r>
            <a:r>
              <a:rPr lang="vi-VN" sz="2400">
                <a:latin typeface="Tahoma" panose="020B0604030504040204" pitchFamily="34" charset="0"/>
                <a:ea typeface="Tahoma" panose="020B0604030504040204" pitchFamily="34" charset="0"/>
                <a:cs typeface="Tahoma" panose="020B0604030504040204" pitchFamily="34" charset="0"/>
              </a:rPr>
              <a:t>lại được lặp lại một lần </a:t>
            </a:r>
            <a:r>
              <a:rPr lang="vi-VN" sz="2400" smtClean="0">
                <a:latin typeface="Tahoma" panose="020B0604030504040204" pitchFamily="34" charset="0"/>
                <a:ea typeface="Tahoma" panose="020B0604030504040204" pitchFamily="34" charset="0"/>
                <a:cs typeface="Tahoma" panose="020B0604030504040204" pitchFamily="34" charset="0"/>
              </a:rPr>
              <a:t>nữa</a:t>
            </a:r>
            <a:r>
              <a:rPr lang="en-US" sz="2400" smtClean="0">
                <a:latin typeface="Tahoma" panose="020B0604030504040204" pitchFamily="34" charset="0"/>
                <a:ea typeface="Tahoma" panose="020B0604030504040204" pitchFamily="34" charset="0"/>
                <a:cs typeface="Tahoma" panose="020B0604030504040204" pitchFamily="34" charset="0"/>
              </a:rPr>
              <a:t>.</a:t>
            </a:r>
          </a:p>
        </p:txBody>
      </p:sp>
      <p:pic>
        <p:nvPicPr>
          <p:cNvPr id="4098" name="Picture 2" descr="Mạch điều khiển pha AC sử dụng Diac"/>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044778" y="360139"/>
            <a:ext cx="4155019" cy="278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906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4277914" cy="1478570"/>
          </a:xfrm>
        </p:spPr>
        <p:txBody>
          <a:bodyPr>
            <a:normAutofit/>
          </a:bodyPr>
          <a:lstStyle/>
          <a:p>
            <a:r>
              <a:rPr lang="en-US" sz="4400" smtClean="0">
                <a:latin typeface="Rockwell" panose="02060603020205020403" pitchFamily="18" charset="0"/>
              </a:rPr>
              <a:t>Công dụng</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Điện trở - Công dụng (tt)</a:t>
            </a:r>
            <a:endParaRPr lang="en-US"/>
          </a:p>
        </p:txBody>
      </p:sp>
      <p:pic>
        <p:nvPicPr>
          <p:cNvPr id="1030" name="Picture 6" descr="https://www.upsieutoc.com/images/2020/02/01/01faef86931a6f224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731" y="48119"/>
            <a:ext cx="2959736" cy="261936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1312816" y="1815737"/>
            <a:ext cx="6942909" cy="4317701"/>
          </a:xfrm>
        </p:spPr>
        <p:txBody>
          <a:bodyPr>
            <a:normAutofit/>
          </a:bodyPr>
          <a:lstStyle/>
          <a:p>
            <a:pPr lvl="1"/>
            <a:r>
              <a:rPr lang="en-US" sz="2400" smtClean="0">
                <a:latin typeface="Tahoma" panose="020B0604030504040204" pitchFamily="34" charset="0"/>
                <a:ea typeface="Tahoma" panose="020B0604030504040204" pitchFamily="34" charset="0"/>
                <a:cs typeface="Tahoma" panose="020B0604030504040204" pitchFamily="34" charset="0"/>
              </a:rPr>
              <a:t>I toàn mạch = U/(R1 + R2)</a:t>
            </a:r>
          </a:p>
          <a:p>
            <a:pPr lvl="1"/>
            <a:r>
              <a:rPr lang="en-US" sz="2400">
                <a:latin typeface="Tahoma" panose="020B0604030504040204" pitchFamily="34" charset="0"/>
                <a:ea typeface="Tahoma" panose="020B0604030504040204" pitchFamily="34" charset="0"/>
                <a:cs typeface="Tahoma" panose="020B0604030504040204" pitchFamily="34" charset="0"/>
              </a:rPr>
              <a:t>U1 = </a:t>
            </a:r>
            <a:r>
              <a:rPr lang="en-US" sz="2400" smtClean="0">
                <a:latin typeface="Tahoma" panose="020B0604030504040204" pitchFamily="34" charset="0"/>
                <a:ea typeface="Tahoma" panose="020B0604030504040204" pitchFamily="34" charset="0"/>
                <a:cs typeface="Tahoma" panose="020B0604030504040204" pitchFamily="34" charset="0"/>
              </a:rPr>
              <a:t>R1.</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U/(</a:t>
            </a:r>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R1 + R2</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a:t>
            </a:r>
          </a:p>
          <a:p>
            <a:pPr lvl="1"/>
            <a:r>
              <a:rPr lang="en-US" sz="2400">
                <a:latin typeface="Tahoma" panose="020B0604030504040204" pitchFamily="34" charset="0"/>
                <a:ea typeface="Tahoma" panose="020B0604030504040204" pitchFamily="34" charset="0"/>
                <a:cs typeface="Tahoma" panose="020B0604030504040204" pitchFamily="34" charset="0"/>
              </a:rPr>
              <a:t>Chọn một giá trị cho R1, từ U1 ta tính ra R2</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r>
              <a:rPr lang="en-US" sz="2400" smtClean="0">
                <a:latin typeface="Tahoma" panose="020B0604030504040204" pitchFamily="34" charset="0"/>
                <a:ea typeface="Tahoma" panose="020B0604030504040204" pitchFamily="34" charset="0"/>
                <a:cs typeface="Tahoma" panose="020B0604030504040204" pitchFamily="34" charset="0"/>
              </a:rPr>
              <a:t>R2 = R1(U/U1 – 1)</a:t>
            </a:r>
            <a:endParaRPr lang="en-US" sz="240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73573672"/>
              </p:ext>
            </p:extLst>
          </p:nvPr>
        </p:nvGraphicFramePr>
        <p:xfrm>
          <a:off x="2063932" y="3974587"/>
          <a:ext cx="30480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415977208"/>
                    </a:ext>
                  </a:extLst>
                </a:gridCol>
                <a:gridCol w="609600">
                  <a:extLst>
                    <a:ext uri="{9D8B030D-6E8A-4147-A177-3AD203B41FA5}">
                      <a16:colId xmlns:a16="http://schemas.microsoft.com/office/drawing/2014/main" val="2552190361"/>
                    </a:ext>
                  </a:extLst>
                </a:gridCol>
                <a:gridCol w="609600">
                  <a:extLst>
                    <a:ext uri="{9D8B030D-6E8A-4147-A177-3AD203B41FA5}">
                      <a16:colId xmlns:a16="http://schemas.microsoft.com/office/drawing/2014/main" val="1099979217"/>
                    </a:ext>
                  </a:extLst>
                </a:gridCol>
                <a:gridCol w="609600">
                  <a:extLst>
                    <a:ext uri="{9D8B030D-6E8A-4147-A177-3AD203B41FA5}">
                      <a16:colId xmlns:a16="http://schemas.microsoft.com/office/drawing/2014/main" val="434194548"/>
                    </a:ext>
                  </a:extLst>
                </a:gridCol>
                <a:gridCol w="609600">
                  <a:extLst>
                    <a:ext uri="{9D8B030D-6E8A-4147-A177-3AD203B41FA5}">
                      <a16:colId xmlns:a16="http://schemas.microsoft.com/office/drawing/2014/main" val="1067488594"/>
                    </a:ext>
                  </a:extLst>
                </a:gridCol>
              </a:tblGrid>
              <a:tr h="190500">
                <a:tc>
                  <a:txBody>
                    <a:bodyPr/>
                    <a:lstStyle/>
                    <a:p>
                      <a:pPr algn="l" fontAlgn="b"/>
                      <a:r>
                        <a:rPr lang="en-US" sz="1100" u="none" strike="noStrike">
                          <a:effectLst/>
                        </a:rPr>
                        <a:t>R1</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U</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U1</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R2</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U2</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1263488"/>
                  </a:ext>
                </a:extLst>
              </a:tr>
              <a:tr h="190500">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33,33333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5538492"/>
                  </a:ext>
                </a:extLst>
              </a:tr>
              <a:tr h="190500">
                <a:tc>
                  <a:txBody>
                    <a:bodyPr/>
                    <a:lstStyle/>
                    <a:p>
                      <a:pPr algn="r" fontAlgn="b"/>
                      <a:r>
                        <a:rPr lang="en-US" sz="1100" u="none" strike="noStrike">
                          <a:effectLst/>
                        </a:rPr>
                        <a:t>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66,66667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235056"/>
                  </a:ext>
                </a:extLst>
              </a:tr>
              <a:tr h="190500">
                <a:tc>
                  <a:txBody>
                    <a:bodyPr/>
                    <a:lstStyle/>
                    <a:p>
                      <a:pPr algn="r" fontAlgn="b"/>
                      <a:r>
                        <a:rPr lang="en-US" sz="1100" u="none" strike="noStrike">
                          <a:effectLst/>
                        </a:rPr>
                        <a:t>220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73,33333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2458978"/>
                  </a:ext>
                </a:extLst>
              </a:tr>
              <a:tr h="190500">
                <a:tc>
                  <a:txBody>
                    <a:bodyPr/>
                    <a:lstStyle/>
                    <a:p>
                      <a:pPr algn="r" fontAlgn="b"/>
                      <a:r>
                        <a:rPr lang="en-US" sz="1100" u="none" strike="noStrike">
                          <a:effectLst/>
                        </a:rPr>
                        <a:t>330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4453234"/>
                  </a:ext>
                </a:extLst>
              </a:tr>
              <a:tr h="190500">
                <a:tc>
                  <a:txBody>
                    <a:bodyPr/>
                    <a:lstStyle/>
                    <a:p>
                      <a:pPr algn="r" fontAlgn="b"/>
                      <a:r>
                        <a:rPr lang="en-US" sz="1100" u="none" strike="noStrike">
                          <a:effectLst/>
                        </a:rPr>
                        <a:t>470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156,6667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1660452"/>
                  </a:ext>
                </a:extLst>
              </a:tr>
              <a:tr h="190500">
                <a:tc>
                  <a:txBody>
                    <a:bodyPr/>
                    <a:lstStyle/>
                    <a:p>
                      <a:pPr algn="r" fontAlgn="b"/>
                      <a:r>
                        <a:rPr lang="en-US" sz="1100" u="none" strike="noStrike">
                          <a:effectLst/>
                        </a:rPr>
                        <a:t>580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193,3333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4076208"/>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333,3333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8222907"/>
                  </a:ext>
                </a:extLst>
              </a:tr>
              <a:tr h="190500">
                <a:tc>
                  <a:txBody>
                    <a:bodyPr/>
                    <a:lstStyle/>
                    <a:p>
                      <a:pPr algn="r" fontAlgn="b"/>
                      <a:r>
                        <a:rPr lang="en-US" sz="1100" u="none" strike="noStrike">
                          <a:effectLst/>
                        </a:rPr>
                        <a:t>1200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6158870"/>
                  </a:ext>
                </a:extLst>
              </a:tr>
              <a:tr h="190500">
                <a:tc>
                  <a:txBody>
                    <a:bodyPr/>
                    <a:lstStyle/>
                    <a:p>
                      <a:pPr algn="r" fontAlgn="b"/>
                      <a:r>
                        <a:rPr lang="en-US" sz="1100" u="none" strike="noStrike">
                          <a:effectLst/>
                        </a:rPr>
                        <a:t>3300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9435047"/>
                  </a:ext>
                </a:extLst>
              </a:tr>
              <a:tr h="190500">
                <a:tc>
                  <a:txBody>
                    <a:bodyPr/>
                    <a:lstStyle/>
                    <a:p>
                      <a:pPr algn="r" fontAlgn="b"/>
                      <a:r>
                        <a:rPr lang="en-US" sz="1100" u="none" strike="noStrike">
                          <a:effectLst/>
                        </a:rPr>
                        <a:t>4700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1566,667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051276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990229945"/>
              </p:ext>
            </p:extLst>
          </p:nvPr>
        </p:nvGraphicFramePr>
        <p:xfrm>
          <a:off x="5419327" y="3974587"/>
          <a:ext cx="30480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2050951"/>
                    </a:ext>
                  </a:extLst>
                </a:gridCol>
                <a:gridCol w="609600">
                  <a:extLst>
                    <a:ext uri="{9D8B030D-6E8A-4147-A177-3AD203B41FA5}">
                      <a16:colId xmlns:a16="http://schemas.microsoft.com/office/drawing/2014/main" val="3473560194"/>
                    </a:ext>
                  </a:extLst>
                </a:gridCol>
                <a:gridCol w="609600">
                  <a:extLst>
                    <a:ext uri="{9D8B030D-6E8A-4147-A177-3AD203B41FA5}">
                      <a16:colId xmlns:a16="http://schemas.microsoft.com/office/drawing/2014/main" val="3074871286"/>
                    </a:ext>
                  </a:extLst>
                </a:gridCol>
                <a:gridCol w="609600">
                  <a:extLst>
                    <a:ext uri="{9D8B030D-6E8A-4147-A177-3AD203B41FA5}">
                      <a16:colId xmlns:a16="http://schemas.microsoft.com/office/drawing/2014/main" val="3724428532"/>
                    </a:ext>
                  </a:extLst>
                </a:gridCol>
                <a:gridCol w="609600">
                  <a:extLst>
                    <a:ext uri="{9D8B030D-6E8A-4147-A177-3AD203B41FA5}">
                      <a16:colId xmlns:a16="http://schemas.microsoft.com/office/drawing/2014/main" val="3999071572"/>
                    </a:ext>
                  </a:extLst>
                </a:gridCol>
              </a:tblGrid>
              <a:tr h="190500">
                <a:tc>
                  <a:txBody>
                    <a:bodyPr/>
                    <a:lstStyle/>
                    <a:p>
                      <a:pPr algn="l" fontAlgn="b"/>
                      <a:r>
                        <a:rPr lang="en-US" sz="1100" u="none" strike="noStrike">
                          <a:effectLst/>
                        </a:rPr>
                        <a:t>R1</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U</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U1</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R2</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U2</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5863410"/>
                  </a:ext>
                </a:extLst>
              </a:tr>
              <a:tr h="190500">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11459"/>
                  </a:ext>
                </a:extLst>
              </a:tr>
              <a:tr h="190500">
                <a:tc>
                  <a:txBody>
                    <a:bodyPr/>
                    <a:lstStyle/>
                    <a:p>
                      <a:pPr algn="r" fontAlgn="b"/>
                      <a:r>
                        <a:rPr lang="en-US" sz="1100" u="none" strike="noStrike">
                          <a:effectLst/>
                        </a:rPr>
                        <a:t>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9364213"/>
                  </a:ext>
                </a:extLst>
              </a:tr>
              <a:tr h="190500">
                <a:tc>
                  <a:txBody>
                    <a:bodyPr/>
                    <a:lstStyle/>
                    <a:p>
                      <a:pPr algn="r" fontAlgn="b"/>
                      <a:r>
                        <a:rPr lang="en-US" sz="1100" u="none" strike="noStrike">
                          <a:effectLst/>
                        </a:rPr>
                        <a:t>220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0512350"/>
                  </a:ext>
                </a:extLst>
              </a:tr>
              <a:tr h="190500">
                <a:tc>
                  <a:txBody>
                    <a:bodyPr/>
                    <a:lstStyle/>
                    <a:p>
                      <a:pPr algn="r" fontAlgn="b"/>
                      <a:r>
                        <a:rPr lang="en-US" sz="1100" u="none" strike="noStrike">
                          <a:effectLst/>
                        </a:rPr>
                        <a:t>330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3563779"/>
                  </a:ext>
                </a:extLst>
              </a:tr>
              <a:tr h="190500">
                <a:tc>
                  <a:txBody>
                    <a:bodyPr/>
                    <a:lstStyle/>
                    <a:p>
                      <a:pPr algn="r" fontAlgn="b"/>
                      <a:r>
                        <a:rPr lang="en-US" sz="1100" u="none" strike="noStrike">
                          <a:effectLst/>
                        </a:rPr>
                        <a:t>470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9580253"/>
                  </a:ext>
                </a:extLst>
              </a:tr>
              <a:tr h="190500">
                <a:tc>
                  <a:txBody>
                    <a:bodyPr/>
                    <a:lstStyle/>
                    <a:p>
                      <a:pPr algn="r" fontAlgn="b"/>
                      <a:r>
                        <a:rPr lang="en-US" sz="1100" u="none" strike="noStrike">
                          <a:effectLst/>
                        </a:rPr>
                        <a:t>580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8395280"/>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316936"/>
                  </a:ext>
                </a:extLst>
              </a:tr>
              <a:tr h="190500">
                <a:tc>
                  <a:txBody>
                    <a:bodyPr/>
                    <a:lstStyle/>
                    <a:p>
                      <a:pPr algn="r" fontAlgn="b"/>
                      <a:r>
                        <a:rPr lang="en-US" sz="1100" u="none" strike="noStrike">
                          <a:effectLst/>
                        </a:rPr>
                        <a:t>1200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7032281"/>
                  </a:ext>
                </a:extLst>
              </a:tr>
              <a:tr h="190500">
                <a:tc>
                  <a:txBody>
                    <a:bodyPr/>
                    <a:lstStyle/>
                    <a:p>
                      <a:pPr algn="r" fontAlgn="b"/>
                      <a:r>
                        <a:rPr lang="en-US" sz="1100" u="none" strike="noStrike">
                          <a:effectLst/>
                        </a:rPr>
                        <a:t>3300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1650482"/>
                  </a:ext>
                </a:extLst>
              </a:tr>
              <a:tr h="190500">
                <a:tc>
                  <a:txBody>
                    <a:bodyPr/>
                    <a:lstStyle/>
                    <a:p>
                      <a:pPr algn="r" fontAlgn="b"/>
                      <a:r>
                        <a:rPr lang="en-US" sz="1100" u="none" strike="noStrike">
                          <a:effectLst/>
                        </a:rPr>
                        <a:t>4700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08377193"/>
                  </a:ext>
                </a:extLst>
              </a:tr>
            </a:tbl>
          </a:graphicData>
        </a:graphic>
      </p:graphicFrame>
    </p:spTree>
    <p:extLst>
      <p:ext uri="{BB962C8B-B14F-4D97-AF65-F5344CB8AC3E}">
        <p14:creationId xmlns:p14="http://schemas.microsoft.com/office/powerpoint/2010/main" val="2871372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Cấu tạo</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6326776" cy="2285573"/>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SCR được cấu tạo bởi 4 lớp bán dẫn PNPN (có 3 nối PN). </a:t>
            </a:r>
            <a:r>
              <a:rPr lang="vi-VN" sz="2400" smtClean="0">
                <a:latin typeface="Tahoma" panose="020B0604030504040204" pitchFamily="34" charset="0"/>
                <a:ea typeface="Tahoma" panose="020B0604030504040204" pitchFamily="34" charset="0"/>
                <a:cs typeface="Tahoma" panose="020B0604030504040204" pitchFamily="34" charset="0"/>
              </a:rPr>
              <a:t>SCR </a:t>
            </a:r>
            <a:r>
              <a:rPr lang="vi-VN" sz="2400">
                <a:latin typeface="Tahoma" panose="020B0604030504040204" pitchFamily="34" charset="0"/>
                <a:ea typeface="Tahoma" panose="020B0604030504040204" pitchFamily="34" charset="0"/>
                <a:cs typeface="Tahoma" panose="020B0604030504040204" pitchFamily="34" charset="0"/>
              </a:rPr>
              <a:t>là một diode chỉnh lưu được kiểm soát bởi cổng silicium. Các tíêp xúc kim loại được tạo ra các cực Anod A, Catot K và cổng G.</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s://voer.edu.vn/file/20411"/>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897190" y="347505"/>
            <a:ext cx="4714875" cy="479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232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6326776" cy="2367949"/>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Nếu ta mắc một nguồn điện một chiều VAA vào </a:t>
            </a:r>
            <a:r>
              <a:rPr lang="vi-VN" sz="2400" smtClean="0">
                <a:latin typeface="Tahoma" panose="020B0604030504040204" pitchFamily="34" charset="0"/>
                <a:ea typeface="Tahoma" panose="020B0604030504040204" pitchFamily="34" charset="0"/>
                <a:cs typeface="Tahoma" panose="020B0604030504040204" pitchFamily="34" charset="0"/>
              </a:rPr>
              <a:t>SCR. </a:t>
            </a:r>
            <a:r>
              <a:rPr lang="en-US" sz="2400" smtClean="0">
                <a:latin typeface="Tahoma" panose="020B0604030504040204" pitchFamily="34" charset="0"/>
                <a:ea typeface="Tahoma" panose="020B0604030504040204" pitchFamily="34" charset="0"/>
                <a:cs typeface="Tahoma" panose="020B0604030504040204" pitchFamily="34" charset="0"/>
              </a:rPr>
              <a:t>M</a:t>
            </a:r>
            <a:r>
              <a:rPr lang="vi-VN" sz="2400" smtClean="0">
                <a:latin typeface="Tahoma" panose="020B0604030504040204" pitchFamily="34" charset="0"/>
                <a:ea typeface="Tahoma" panose="020B0604030504040204" pitchFamily="34" charset="0"/>
                <a:cs typeface="Tahoma" panose="020B0604030504040204" pitchFamily="34" charset="0"/>
              </a:rPr>
              <a:t>ột </a:t>
            </a:r>
            <a:r>
              <a:rPr lang="vi-VN" sz="2400">
                <a:latin typeface="Tahoma" panose="020B0604030504040204" pitchFamily="34" charset="0"/>
                <a:ea typeface="Tahoma" panose="020B0604030504040204" pitchFamily="34" charset="0"/>
                <a:cs typeface="Tahoma" panose="020B0604030504040204" pitchFamily="34" charset="0"/>
              </a:rPr>
              <a:t>dòng điện nhỏ IG kích vào cực cổng G sẽ làm </a:t>
            </a:r>
            <a:r>
              <a:rPr lang="en-US" sz="2400" smtClean="0">
                <a:latin typeface="Tahoma" panose="020B0604030504040204" pitchFamily="34" charset="0"/>
                <a:ea typeface="Tahoma" panose="020B0604030504040204" pitchFamily="34" charset="0"/>
                <a:cs typeface="Tahoma" panose="020B0604030504040204" pitchFamily="34" charset="0"/>
              </a:rPr>
              <a:t>m</a:t>
            </a:r>
            <a:r>
              <a:rPr lang="vi-VN" sz="2400" smtClean="0">
                <a:latin typeface="Tahoma" panose="020B0604030504040204" pitchFamily="34" charset="0"/>
                <a:ea typeface="Tahoma" panose="020B0604030504040204" pitchFamily="34" charset="0"/>
                <a:cs typeface="Tahoma" panose="020B0604030504040204" pitchFamily="34" charset="0"/>
              </a:rPr>
              <a:t>ối</a:t>
            </a:r>
            <a:r>
              <a:rPr lang="en-US" sz="2400" smtClean="0">
                <a:latin typeface="Tahoma" panose="020B0604030504040204" pitchFamily="34" charset="0"/>
                <a:ea typeface="Tahoma" panose="020B0604030504040204" pitchFamily="34" charset="0"/>
                <a:cs typeface="Tahoma" panose="020B0604030504040204" pitchFamily="34" charset="0"/>
              </a:rPr>
              <a:t> nối</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PN giữa cực cổng G và catot K dẫn </a:t>
            </a:r>
            <a:r>
              <a:rPr lang="vi-VN"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dòng điện anod IA qua SCR lớn hơn nhiều.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https://voer.edu.vn/file/20409"/>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287895" y="865686"/>
            <a:ext cx="2914650" cy="253065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143F5361-68C0-4BF5-80C8-F1E7BF92B2DB}"/>
              </a:ext>
            </a:extLst>
          </p:cNvPr>
          <p:cNvSpPr txBox="1">
            <a:spLocks/>
          </p:cNvSpPr>
          <p:nvPr/>
        </p:nvSpPr>
        <p:spPr>
          <a:xfrm>
            <a:off x="570414" y="3922857"/>
            <a:ext cx="11146969" cy="204686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Nếu ta đổi chiều nguồn VAA (cực dương nối với catod, cục âm nối với anod) sẽ không có dòng điện qua SCR cho dù có dòng điện kích IG. Như vậy ta có thể hiểu SCR như một diode nhưng có thêm cực cổng G và để SCR dẫn điện phải có dòng điện kích IG vào cực cổng.</a:t>
            </a:r>
          </a:p>
        </p:txBody>
      </p:sp>
    </p:spTree>
    <p:extLst>
      <p:ext uri="{BB962C8B-B14F-4D97-AF65-F5344CB8AC3E}">
        <p14:creationId xmlns:p14="http://schemas.microsoft.com/office/powerpoint/2010/main" val="7689699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5971283" cy="2768515"/>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Khi có một dòng điện nhỏ IG kích vào cực </a:t>
            </a:r>
            <a:r>
              <a:rPr lang="vi-VN" sz="2400" smtClean="0">
                <a:latin typeface="Tahoma" panose="020B0604030504040204" pitchFamily="34" charset="0"/>
                <a:ea typeface="Tahoma" panose="020B0604030504040204" pitchFamily="34" charset="0"/>
                <a:cs typeface="Tahoma" panose="020B0604030504040204" pitchFamily="34" charset="0"/>
              </a:rPr>
              <a:t>nền</a:t>
            </a:r>
            <a:r>
              <a:rPr lang="en-US" sz="2400" smtClean="0">
                <a:latin typeface="Tahoma" panose="020B0604030504040204" pitchFamily="34" charset="0"/>
                <a:ea typeface="Tahoma" panose="020B0604030504040204" pitchFamily="34" charset="0"/>
                <a:cs typeface="Tahoma" panose="020B0604030504040204" pitchFamily="34" charset="0"/>
              </a:rPr>
              <a:t> (B)</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của Transistor NPN </a:t>
            </a:r>
            <a:r>
              <a:rPr lang="vi-VN" sz="2400" smtClean="0">
                <a:latin typeface="Tahoma" panose="020B0604030504040204" pitchFamily="34" charset="0"/>
                <a:ea typeface="Tahoma" panose="020B0604030504040204" pitchFamily="34" charset="0"/>
                <a:cs typeface="Tahoma" panose="020B0604030504040204" pitchFamily="34" charset="0"/>
              </a:rPr>
              <a:t>T</a:t>
            </a:r>
            <a:r>
              <a:rPr lang="en-US" sz="2400" smtClean="0">
                <a:latin typeface="Tahoma" panose="020B0604030504040204" pitchFamily="34" charset="0"/>
                <a:ea typeface="Tahoma" panose="020B0604030504040204" pitchFamily="34" charset="0"/>
                <a:cs typeface="Tahoma" panose="020B0604030504040204" pitchFamily="34" charset="0"/>
              </a:rPr>
              <a:t>2</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tức cổng G của SCR. Dòng điện IG sẽ tạo ra dòng cực thu </a:t>
            </a:r>
            <a:r>
              <a:rPr lang="vi-VN" sz="2400" smtClean="0">
                <a:latin typeface="Tahoma" panose="020B0604030504040204" pitchFamily="34" charset="0"/>
                <a:ea typeface="Tahoma" panose="020B0604030504040204" pitchFamily="34" charset="0"/>
                <a:cs typeface="Tahoma" panose="020B0604030504040204" pitchFamily="34" charset="0"/>
              </a:rPr>
              <a:t>IC</a:t>
            </a:r>
            <a:r>
              <a:rPr lang="en-US" sz="2400" smtClean="0">
                <a:latin typeface="Tahoma" panose="020B0604030504040204" pitchFamily="34" charset="0"/>
                <a:ea typeface="Tahoma" panose="020B0604030504040204" pitchFamily="34" charset="0"/>
                <a:cs typeface="Tahoma" panose="020B0604030504040204" pitchFamily="34" charset="0"/>
              </a:rPr>
              <a:t>2 (I</a:t>
            </a:r>
            <a:r>
              <a:rPr lang="en-US" sz="2400" baseline="-25000" smtClean="0">
                <a:latin typeface="Tahoma" panose="020B0604030504040204" pitchFamily="34" charset="0"/>
                <a:ea typeface="Tahoma" panose="020B0604030504040204" pitchFamily="34" charset="0"/>
                <a:cs typeface="Tahoma" panose="020B0604030504040204" pitchFamily="34" charset="0"/>
              </a:rPr>
              <a:t>A</a:t>
            </a:r>
            <a:r>
              <a:rPr lang="en-US" sz="2400" smtClean="0">
                <a:latin typeface="Tahoma" panose="020B0604030504040204" pitchFamily="34" charset="0"/>
                <a:ea typeface="Tahoma" panose="020B0604030504040204" pitchFamily="34" charset="0"/>
                <a:cs typeface="Tahoma" panose="020B0604030504040204" pitchFamily="34" charset="0"/>
              </a:rPr>
              <a:t>+I</a:t>
            </a:r>
            <a:r>
              <a:rPr lang="en-US" sz="2400" baseline="-25000" smtClean="0">
                <a:latin typeface="Tahoma" panose="020B0604030504040204" pitchFamily="34" charset="0"/>
                <a:ea typeface="Tahoma" panose="020B0604030504040204" pitchFamily="34" charset="0"/>
                <a:cs typeface="Tahoma" panose="020B0604030504040204" pitchFamily="34" charset="0"/>
              </a:rPr>
              <a:t>G</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mà </a:t>
            </a:r>
            <a:r>
              <a:rPr lang="vi-VN" sz="2400" smtClean="0">
                <a:latin typeface="Tahoma" panose="020B0604030504040204" pitchFamily="34" charset="0"/>
                <a:ea typeface="Tahoma" panose="020B0604030504040204" pitchFamily="34" charset="0"/>
                <a:cs typeface="Tahoma" panose="020B0604030504040204" pitchFamily="34" charset="0"/>
              </a:rPr>
              <a:t>IC</a:t>
            </a:r>
            <a:r>
              <a:rPr lang="en-US" sz="2400" smtClean="0">
                <a:latin typeface="Tahoma" panose="020B0604030504040204" pitchFamily="34" charset="0"/>
                <a:ea typeface="Tahoma" panose="020B0604030504040204" pitchFamily="34" charset="0"/>
                <a:cs typeface="Tahoma" panose="020B0604030504040204" pitchFamily="34" charset="0"/>
              </a:rPr>
              <a:t>2</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lại chính là dòng nền </a:t>
            </a:r>
            <a:r>
              <a:rPr lang="vi-VN" sz="2400" smtClean="0">
                <a:latin typeface="Tahoma" panose="020B0604030504040204" pitchFamily="34" charset="0"/>
                <a:ea typeface="Tahoma" panose="020B0604030504040204" pitchFamily="34" charset="0"/>
                <a:cs typeface="Tahoma" panose="020B0604030504040204" pitchFamily="34" charset="0"/>
              </a:rPr>
              <a:t>IB</a:t>
            </a:r>
            <a:r>
              <a:rPr lang="en-US" sz="2400" smtClean="0">
                <a:latin typeface="Tahoma" panose="020B0604030504040204" pitchFamily="34" charset="0"/>
                <a:ea typeface="Tahoma" panose="020B0604030504040204" pitchFamily="34" charset="0"/>
                <a:cs typeface="Tahoma" panose="020B0604030504040204" pitchFamily="34" charset="0"/>
              </a:rPr>
              <a:t>1</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của transistor PNP </a:t>
            </a:r>
            <a:r>
              <a:rPr lang="vi-VN" sz="2400" smtClean="0">
                <a:latin typeface="Tahoma" panose="020B0604030504040204" pitchFamily="34" charset="0"/>
                <a:ea typeface="Tahoma" panose="020B0604030504040204" pitchFamily="34" charset="0"/>
                <a:cs typeface="Tahoma" panose="020B0604030504040204" pitchFamily="34" charset="0"/>
              </a:rPr>
              <a:t>T</a:t>
            </a:r>
            <a:r>
              <a:rPr lang="en-US" sz="2400" smtClean="0">
                <a:latin typeface="Tahoma" panose="020B0604030504040204" pitchFamily="34" charset="0"/>
                <a:ea typeface="Tahoma" panose="020B0604030504040204" pitchFamily="34" charset="0"/>
                <a:cs typeface="Tahoma" panose="020B0604030504040204" pitchFamily="34" charset="0"/>
              </a:rPr>
              <a:t>1</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nên tạo ra dòng thu </a:t>
            </a:r>
            <a:r>
              <a:rPr lang="vi-VN" sz="2400" smtClean="0">
                <a:latin typeface="Tahoma" panose="020B0604030504040204" pitchFamily="34" charset="0"/>
                <a:ea typeface="Tahoma" panose="020B0604030504040204" pitchFamily="34" charset="0"/>
                <a:cs typeface="Tahoma" panose="020B0604030504040204" pitchFamily="34" charset="0"/>
              </a:rPr>
              <a:t>IC</a:t>
            </a:r>
            <a:r>
              <a:rPr lang="en-US" sz="2400" smtClean="0">
                <a:latin typeface="Tahoma" panose="020B0604030504040204" pitchFamily="34" charset="0"/>
                <a:ea typeface="Tahoma" panose="020B0604030504040204" pitchFamily="34" charset="0"/>
                <a:cs typeface="Tahoma" panose="020B0604030504040204" pitchFamily="34" charset="0"/>
              </a:rPr>
              <a:t>1</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lại lớn hơn </a:t>
            </a:r>
            <a:r>
              <a:rPr lang="vi-VN" sz="2400" smtClean="0">
                <a:latin typeface="Tahoma" panose="020B0604030504040204" pitchFamily="34" charset="0"/>
                <a:ea typeface="Tahoma" panose="020B0604030504040204" pitchFamily="34" charset="0"/>
                <a:cs typeface="Tahoma" panose="020B0604030504040204" pitchFamily="34" charset="0"/>
              </a:rPr>
              <a:t>trước</a:t>
            </a:r>
            <a:r>
              <a:rPr lang="en-US" sz="240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137" y="1527723"/>
            <a:ext cx="4934639" cy="2086266"/>
          </a:xfrm>
          <a:prstGeom prst="rect">
            <a:avLst/>
          </a:prstGeom>
        </p:spPr>
      </p:pic>
      <p:sp>
        <p:nvSpPr>
          <p:cNvPr id="10" name="Content Placeholder 2">
            <a:extLst>
              <a:ext uri="{FF2B5EF4-FFF2-40B4-BE49-F238E27FC236}">
                <a16:creationId xmlns:a16="http://schemas.microsoft.com/office/drawing/2014/main" id="{143F5361-68C0-4BF5-80C8-F1E7BF92B2DB}"/>
              </a:ext>
            </a:extLst>
          </p:cNvPr>
          <p:cNvSpPr txBox="1">
            <a:spLocks/>
          </p:cNvSpPr>
          <p:nvPr/>
        </p:nvSpPr>
        <p:spPr>
          <a:xfrm>
            <a:off x="570414" y="4640532"/>
            <a:ext cx="10637517" cy="145976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Hiện tượng này cứ tiếp tục nên cả hai transistor nhanh chóng trở nên bảo hòa. Dòng bảo hòa qua hai transistor chính là dòng anod của SCR. Dòng điện này tùy thuộc vào VAA và điện trở tải RA.</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25076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7606935" cy="1512325"/>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Cơ chế hoạt động như trên của SCR cho thấy dòng IG không cần lớn và chỉ cần tồn tại trong thời gian ngắn.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2">
            <a:extLst>
              <a:ext uri="{FF2B5EF4-FFF2-40B4-BE49-F238E27FC236}">
                <a16:creationId xmlns:a16="http://schemas.microsoft.com/office/drawing/2014/main" id="{143F5361-68C0-4BF5-80C8-F1E7BF92B2DB}"/>
              </a:ext>
            </a:extLst>
          </p:cNvPr>
          <p:cNvSpPr txBox="1">
            <a:spLocks/>
          </p:cNvSpPr>
          <p:nvPr/>
        </p:nvSpPr>
        <p:spPr>
          <a:xfrm>
            <a:off x="446627" y="4799359"/>
            <a:ext cx="10637517" cy="145976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Người ta chỉ có thể ngắt SCR bằng cách cắt nguồn VAA hoặc giảm VAA sao cho dòng điện qua SCR nhỏ hơn một trị số nào đó (tùy thuộc vào từng SCR) gọi là dòng điện duy trì IH (hodding current).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silicon controlled rectif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5088" y="2524089"/>
            <a:ext cx="1571490" cy="21164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0" name="Picture 4" descr="Nguyên lý hoạt động và cấu tạo của Thyristo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158064" y="271724"/>
            <a:ext cx="2808514" cy="224681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43F5361-68C0-4BF5-80C8-F1E7BF92B2DB}"/>
              </a:ext>
            </a:extLst>
          </p:cNvPr>
          <p:cNvSpPr txBox="1">
            <a:spLocks/>
          </p:cNvSpPr>
          <p:nvPr/>
        </p:nvSpPr>
        <p:spPr>
          <a:xfrm>
            <a:off x="446627" y="2918895"/>
            <a:ext cx="8701959" cy="178639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Khi SCR đã dẫn điện, nếu ta ngắt bỏ IG thì SCR vẫn tiếp tục dẫn điện, nghĩa là ta không thể ngắt SCR bằng cực cổng, đây cũng là một nhược điểm của SCR so với transistor</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880213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10781209" cy="1945939"/>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SCR hoạt động ở điện thế </a:t>
            </a:r>
            <a:r>
              <a:rPr lang="vi-VN" sz="2400">
                <a:latin typeface="Tahoma" panose="020B0604030504040204" pitchFamily="34" charset="0"/>
                <a:ea typeface="Tahoma" panose="020B0604030504040204" pitchFamily="34" charset="0"/>
                <a:cs typeface="Tahoma" panose="020B0604030504040204" pitchFamily="34" charset="0"/>
              </a:rPr>
              <a:t>xoay </a:t>
            </a:r>
            <a:r>
              <a:rPr lang="vi-VN" sz="2400" smtClean="0">
                <a:latin typeface="Tahoma" panose="020B0604030504040204" pitchFamily="34" charset="0"/>
                <a:ea typeface="Tahoma" panose="020B0604030504040204" pitchFamily="34" charset="0"/>
                <a:cs typeface="Tahoma" panose="020B0604030504040204" pitchFamily="34" charset="0"/>
              </a:rPr>
              <a:t>chiều</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Khi SCR hoạt động ở điện thế xoay chiều tần số </a:t>
            </a:r>
            <a:r>
              <a:rPr lang="vi-VN" sz="2400">
                <a:latin typeface="Tahoma" panose="020B0604030504040204" pitchFamily="34" charset="0"/>
                <a:ea typeface="Tahoma" panose="020B0604030504040204" pitchFamily="34" charset="0"/>
                <a:cs typeface="Tahoma" panose="020B0604030504040204" pitchFamily="34" charset="0"/>
              </a:rPr>
              <a:t>thấp </a:t>
            </a:r>
            <a:r>
              <a:rPr lang="vi-VN" sz="2400" smtClean="0">
                <a:latin typeface="Tahoma" panose="020B0604030504040204" pitchFamily="34" charset="0"/>
                <a:ea typeface="Tahoma" panose="020B0604030504040204" pitchFamily="34" charset="0"/>
                <a:cs typeface="Tahoma" panose="020B0604030504040204" pitchFamily="34" charset="0"/>
              </a:rPr>
              <a:t>(50Hz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60Hz) thì vấn đề tắt SCR được giải quyết dễ dàng. Khi không có xung </a:t>
            </a:r>
            <a:r>
              <a:rPr lang="vi-VN" sz="2400">
                <a:latin typeface="Tahoma" panose="020B0604030504040204" pitchFamily="34" charset="0"/>
                <a:ea typeface="Tahoma" panose="020B0604030504040204" pitchFamily="34" charset="0"/>
                <a:cs typeface="Tahoma" panose="020B0604030504040204" pitchFamily="34" charset="0"/>
              </a:rPr>
              <a:t>kích </a:t>
            </a:r>
            <a:r>
              <a:rPr lang="en-US" sz="2400" smtClean="0">
                <a:latin typeface="Tahoma" panose="020B0604030504040204" pitchFamily="34" charset="0"/>
                <a:ea typeface="Tahoma" panose="020B0604030504040204" pitchFamily="34" charset="0"/>
                <a:cs typeface="Tahoma" panose="020B0604030504040204" pitchFamily="34" charset="0"/>
              </a:rPr>
              <a:t>( lưới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0V</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SCR sẽ ngưng. Dĩ nhiên ở bán kỳ âm SCR không hoạt động mặc dù có xung </a:t>
            </a:r>
            <a:r>
              <a:rPr lang="vi-VN" sz="2400">
                <a:latin typeface="Tahoma" panose="020B0604030504040204" pitchFamily="34" charset="0"/>
                <a:ea typeface="Tahoma" panose="020B0604030504040204" pitchFamily="34" charset="0"/>
                <a:cs typeface="Tahoma" panose="020B0604030504040204" pitchFamily="34" charset="0"/>
              </a:rPr>
              <a:t>kích</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368" y="3278777"/>
            <a:ext cx="7194658" cy="2699409"/>
          </a:xfrm>
          <a:prstGeom prst="rect">
            <a:avLst/>
          </a:prstGeom>
        </p:spPr>
      </p:pic>
    </p:spTree>
    <p:extLst>
      <p:ext uri="{BB962C8B-B14F-4D97-AF65-F5344CB8AC3E}">
        <p14:creationId xmlns:p14="http://schemas.microsoft.com/office/powerpoint/2010/main" val="24899581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Nguyên lý hoạt động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10781209" cy="1497199"/>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SCR hoạt động ở điện thế </a:t>
            </a:r>
            <a:r>
              <a:rPr lang="vi-VN" sz="2400">
                <a:latin typeface="Tahoma" panose="020B0604030504040204" pitchFamily="34" charset="0"/>
                <a:ea typeface="Tahoma" panose="020B0604030504040204" pitchFamily="34" charset="0"/>
                <a:cs typeface="Tahoma" panose="020B0604030504040204" pitchFamily="34" charset="0"/>
              </a:rPr>
              <a:t>xoay </a:t>
            </a:r>
            <a:r>
              <a:rPr lang="vi-VN" sz="2400" smtClean="0">
                <a:latin typeface="Tahoma" panose="020B0604030504040204" pitchFamily="34" charset="0"/>
                <a:ea typeface="Tahoma" panose="020B0604030504040204" pitchFamily="34" charset="0"/>
                <a:cs typeface="Tahoma" panose="020B0604030504040204" pitchFamily="34" charset="0"/>
              </a:rPr>
              <a:t>chiều</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Để tăng công suất cho tải, người ta cho SCR hoạt động ở nguồn chỉnh lưu toàn </a:t>
            </a:r>
            <a:r>
              <a:rPr lang="vi-VN" sz="2400">
                <a:latin typeface="Tahoma" panose="020B0604030504040204" pitchFamily="34" charset="0"/>
                <a:ea typeface="Tahoma" panose="020B0604030504040204" pitchFamily="34" charset="0"/>
                <a:cs typeface="Tahoma" panose="020B0604030504040204" pitchFamily="34" charset="0"/>
              </a:rPr>
              <a:t>kỳ</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Vì </a:t>
            </a:r>
            <a:r>
              <a:rPr lang="en-US" sz="2400" smtClean="0">
                <a:latin typeface="Tahoma" panose="020B0604030504040204" pitchFamily="34" charset="0"/>
                <a:ea typeface="Tahoma" panose="020B0604030504040204" pitchFamily="34" charset="0"/>
                <a:cs typeface="Tahoma" panose="020B0604030504040204" pitchFamily="34" charset="0"/>
              </a:rPr>
              <a:t>tần số dòng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50Hz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T=1/50</a:t>
            </a:r>
            <a:r>
              <a:rPr lang="en-US" sz="2400" smtClean="0">
                <a:latin typeface="Tahoma" panose="020B0604030504040204" pitchFamily="34" charset="0"/>
                <a:ea typeface="Tahoma" panose="020B0604030504040204" pitchFamily="34" charset="0"/>
                <a:cs typeface="Tahoma" panose="020B0604030504040204" pitchFamily="34" charset="0"/>
              </a:rPr>
              <a:t>) là </a:t>
            </a:r>
            <a:r>
              <a:rPr lang="vi-VN" sz="2400" smtClean="0">
                <a:latin typeface="Tahoma" panose="020B0604030504040204" pitchFamily="34" charset="0"/>
                <a:ea typeface="Tahoma" panose="020B0604030504040204" pitchFamily="34" charset="0"/>
                <a:cs typeface="Tahoma" panose="020B0604030504040204" pitchFamily="34" charset="0"/>
              </a:rPr>
              <a:t>20</a:t>
            </a:r>
            <a:r>
              <a:rPr lang="en-US" sz="2400" smtClean="0">
                <a:latin typeface="Tahoma" panose="020B0604030504040204" pitchFamily="34" charset="0"/>
                <a:ea typeface="Tahoma" panose="020B0604030504040204" pitchFamily="34" charset="0"/>
                <a:cs typeface="Tahoma" panose="020B0604030504040204" pitchFamily="34" charset="0"/>
              </a:rPr>
              <a:t>ms</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vi-VN" sz="2400" smtClean="0">
                <a:latin typeface="Tahoma" panose="020B0604030504040204" pitchFamily="34" charset="0"/>
                <a:ea typeface="Tahoma" panose="020B0604030504040204" pitchFamily="34" charset="0"/>
                <a:cs typeface="Tahoma" panose="020B0604030504040204" pitchFamily="34" charset="0"/>
              </a:rPr>
              <a:t>thời </a:t>
            </a:r>
            <a:r>
              <a:rPr lang="vi-VN" sz="2400">
                <a:latin typeface="Tahoma" panose="020B0604030504040204" pitchFamily="34" charset="0"/>
                <a:ea typeface="Tahoma" panose="020B0604030504040204" pitchFamily="34" charset="0"/>
                <a:cs typeface="Tahoma" panose="020B0604030504040204" pitchFamily="34" charset="0"/>
              </a:rPr>
              <a:t>gian điện thế xấp </a:t>
            </a:r>
            <a:r>
              <a:rPr lang="vi-VN" sz="2400">
                <a:latin typeface="Tahoma" panose="020B0604030504040204" pitchFamily="34" charset="0"/>
                <a:ea typeface="Tahoma" panose="020B0604030504040204" pitchFamily="34" charset="0"/>
                <a:cs typeface="Tahoma" panose="020B0604030504040204" pitchFamily="34" charset="0"/>
              </a:rPr>
              <a:t>xỉ </a:t>
            </a:r>
            <a:r>
              <a:rPr lang="vi-VN" sz="2400" smtClean="0">
                <a:latin typeface="Tahoma" panose="020B0604030504040204" pitchFamily="34" charset="0"/>
                <a:ea typeface="Tahoma" panose="020B0604030504040204" pitchFamily="34" charset="0"/>
                <a:cs typeface="Tahoma" panose="020B0604030504040204" pitchFamily="34" charset="0"/>
              </a:rPr>
              <a:t>0V</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623" y="2830037"/>
            <a:ext cx="7798526" cy="3018367"/>
          </a:xfrm>
          <a:prstGeom prst="rect">
            <a:avLst/>
          </a:prstGeom>
        </p:spPr>
      </p:pic>
    </p:spTree>
    <p:extLst>
      <p:ext uri="{BB962C8B-B14F-4D97-AF65-F5344CB8AC3E}">
        <p14:creationId xmlns:p14="http://schemas.microsoft.com/office/powerpoint/2010/main" val="19018083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Đặc tuyến Volt - Ampere</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6364784" cy="2768515"/>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Khi SCR được phân cực nghịch (điện thế anod âm hơn điện thế catod), chỉ có một dòng điện rỉ rất nhỏ chạy qua SCR</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Khi SCR được phân cực thuận (điện thế anod dương hơn điện thế catod</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 nếu ta nối tắt (hoặc để hở) nguồn VGG (IG=0)</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2">
            <a:extLst>
              <a:ext uri="{FF2B5EF4-FFF2-40B4-BE49-F238E27FC236}">
                <a16:creationId xmlns:a16="http://schemas.microsoft.com/office/drawing/2014/main" id="{143F5361-68C0-4BF5-80C8-F1E7BF92B2DB}"/>
              </a:ext>
            </a:extLst>
          </p:cNvPr>
          <p:cNvSpPr txBox="1">
            <a:spLocks/>
          </p:cNvSpPr>
          <p:nvPr/>
        </p:nvSpPr>
        <p:spPr>
          <a:xfrm>
            <a:off x="748938" y="4256349"/>
            <a:ext cx="10637517" cy="181788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K</a:t>
            </a:r>
            <a:r>
              <a:rPr lang="vi-VN" sz="2400" smtClean="0">
                <a:latin typeface="Tahoma" panose="020B0604030504040204" pitchFamily="34" charset="0"/>
                <a:ea typeface="Tahoma" panose="020B0604030504040204" pitchFamily="34" charset="0"/>
                <a:cs typeface="Tahoma" panose="020B0604030504040204" pitchFamily="34" charset="0"/>
              </a:rPr>
              <a:t>hi </a:t>
            </a:r>
            <a:r>
              <a:rPr lang="vi-VN" sz="2400">
                <a:latin typeface="Tahoma" panose="020B0604030504040204" pitchFamily="34" charset="0"/>
                <a:ea typeface="Tahoma" panose="020B0604030504040204" pitchFamily="34" charset="0"/>
                <a:cs typeface="Tahoma" panose="020B0604030504040204" pitchFamily="34" charset="0"/>
              </a:rPr>
              <a:t>VAK còn nhỏ, chỉ có một dòng điện rất nhỏ chạy qua SCR (trong thực tế người ta xem như SCR không dẫn điện), nhưng khi VAK đạt </a:t>
            </a:r>
            <a:r>
              <a:rPr lang="vi-VN" sz="2400" smtClean="0">
                <a:latin typeface="Tahoma" panose="020B0604030504040204" pitchFamily="34" charset="0"/>
                <a:ea typeface="Tahoma" panose="020B0604030504040204" pitchFamily="34" charset="0"/>
                <a:cs typeface="Tahoma" panose="020B0604030504040204" pitchFamily="34" charset="0"/>
              </a:rPr>
              <a:t>đ</a:t>
            </a:r>
            <a:r>
              <a:rPr lang="en-US" sz="2400" smtClean="0">
                <a:latin typeface="Tahoma" panose="020B0604030504040204" pitchFamily="34" charset="0"/>
                <a:ea typeface="Tahoma" panose="020B0604030504040204" pitchFamily="34" charset="0"/>
                <a:cs typeface="Tahoma" panose="020B0604030504040204" pitchFamily="34" charset="0"/>
              </a:rPr>
              <a:t>ế</a:t>
            </a:r>
            <a:r>
              <a:rPr lang="vi-VN" sz="2400" smtClean="0">
                <a:latin typeface="Tahoma" panose="020B0604030504040204" pitchFamily="34" charset="0"/>
                <a:ea typeface="Tahoma" panose="020B0604030504040204" pitchFamily="34" charset="0"/>
                <a:cs typeface="Tahoma" panose="020B0604030504040204" pitchFamily="34" charset="0"/>
              </a:rPr>
              <a:t>n </a:t>
            </a:r>
            <a:r>
              <a:rPr lang="vi-VN" sz="2400">
                <a:latin typeface="Tahoma" panose="020B0604030504040204" pitchFamily="34" charset="0"/>
                <a:ea typeface="Tahoma" panose="020B0604030504040204" pitchFamily="34" charset="0"/>
                <a:cs typeface="Tahoma" panose="020B0604030504040204" pitchFamily="34" charset="0"/>
              </a:rPr>
              <a:t>một trị số nào đó (tùy thuộc vào từng SCR) gọi là điện thế quay về VBO thì điện thế VAK tự động sụt xuống khoảng 0,7V như diode thường</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https://voer.edu.vn/file/2041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935198" y="1458235"/>
            <a:ext cx="4552950" cy="2672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7967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Đặc tuyến Volt - Ampere</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5307872" cy="4715265"/>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Dòng điện tương ứng bây giờ chính là dòng điện duy trì IH. Từ bây giờ, SCR chuyển sang trạng thái dẫn điện và có đặc tuyến gần giống như diode thường</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Nếu ta tăng nguồn VGG để tạo dòng kích IG, ta thấy điện thế quay về nhỏ hơn và khi dòng kích IG càng lớn, điện thế quay về VBO càng nhỏ</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https://voer.edu.vn/file/2041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067697" y="1520076"/>
            <a:ext cx="5732986" cy="336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1572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Thông số cơ bản</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332838"/>
            <a:ext cx="10911837" cy="5094088"/>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Dòng thuận tối đa</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dòng điện anod IA trung bình lớn nhất mà SCR có thể chịu đựng được liên tục. Trong trường hợp dòng lớn, SCR phải được giải nhiệt đầy đủ. Dòng thuận tối đa tùy thuộc vào mỗi SCR, có thể từ vài trăm mA đến hàng trăm </a:t>
            </a:r>
            <a:r>
              <a:rPr lang="vi-VN" sz="2400" smtClean="0">
                <a:latin typeface="Tahoma" panose="020B0604030504040204" pitchFamily="34" charset="0"/>
                <a:ea typeface="Tahoma" panose="020B0604030504040204" pitchFamily="34" charset="0"/>
                <a:cs typeface="Tahoma" panose="020B0604030504040204" pitchFamily="34" charset="0"/>
              </a:rPr>
              <a:t>Ampere</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r>
              <a:rPr lang="vi-VN" sz="2400">
                <a:latin typeface="Tahoma" panose="020B0604030504040204" pitchFamily="34" charset="0"/>
                <a:ea typeface="Tahoma" panose="020B0604030504040204" pitchFamily="34" charset="0"/>
                <a:cs typeface="Tahoma" panose="020B0604030504040204" pitchFamily="34" charset="0"/>
              </a:rPr>
              <a:t>Điện thế ngược tối </a:t>
            </a:r>
            <a:r>
              <a:rPr lang="vi-VN" sz="2400" smtClean="0">
                <a:latin typeface="Tahoma" panose="020B0604030504040204" pitchFamily="34" charset="0"/>
                <a:ea typeface="Tahoma" panose="020B0604030504040204" pitchFamily="34" charset="0"/>
                <a:cs typeface="Tahoma" panose="020B0604030504040204" pitchFamily="34" charset="0"/>
              </a:rPr>
              <a:t>đa</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Đây là điện thế phân cực nghịch tối đa mà chưa xảy ra sự hủy thác (breakdown). Đây là trị số VBR ở hình trên. SCR được chế tạo với điện thế nghịch từ vài chục volt đến hàng ngàn </a:t>
            </a:r>
            <a:r>
              <a:rPr lang="vi-VN" sz="2400" smtClean="0">
                <a:latin typeface="Tahoma" panose="020B0604030504040204" pitchFamily="34" charset="0"/>
                <a:ea typeface="Tahoma" panose="020B0604030504040204" pitchFamily="34" charset="0"/>
                <a:cs typeface="Tahoma" panose="020B0604030504040204" pitchFamily="34" charset="0"/>
              </a:rPr>
              <a:t>volt</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r>
              <a:rPr lang="en-US" sz="2400">
                <a:latin typeface="Tahoma" panose="020B0604030504040204" pitchFamily="34" charset="0"/>
                <a:ea typeface="Tahoma" panose="020B0604030504040204" pitchFamily="34" charset="0"/>
                <a:cs typeface="Tahoma" panose="020B0604030504040204" pitchFamily="34" charset="0"/>
              </a:rPr>
              <a:t>Dòng chốt (latching current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Là </a:t>
            </a:r>
            <a:r>
              <a:rPr lang="vi-VN" sz="2400">
                <a:latin typeface="Tahoma" panose="020B0604030504040204" pitchFamily="34" charset="0"/>
                <a:ea typeface="Tahoma" panose="020B0604030504040204" pitchFamily="34" charset="0"/>
                <a:cs typeface="Tahoma" panose="020B0604030504040204" pitchFamily="34" charset="0"/>
              </a:rPr>
              <a:t>dòng thuận tối thiểu để giữ SCR ở trạng thái dẫn điện sau khi SCR từ trạng thái ngưng sang trạng thái dẫn. Dòng chốt thường lớn hơn dòng duy trì chút ít ở SCR công suất nhỏ và lớn hơn dòng duy trì khá nhiều ở SCR có công suất lớn.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90917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Thông số cơ bản</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332838"/>
            <a:ext cx="10911837" cy="5094088"/>
          </a:xfrm>
        </p:spPr>
        <p:txBody>
          <a:bodyPr>
            <a:no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Dòng cổng tối thiểu (Minimun gate current</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Như đã thấy, khi điện thế VAK lớn hơn VBO thì SCR sẽ chuyển sang trạng thái dẫn điện mà không cần dòng kích IG. Tuy nhiên trong ứng dụng, thường người ta phải tạo ra một dòng cổng để SCR dẫn điện ngay. Tùy theo mỗi SCR, dòng cổng tối thiểu từ dưới 1mA đến vài chục mA. Nói chung, SCR có công suất càng lớn thì cần dòng kích lớn. Tuy nhiên, nên chú ý là dòng cổng không được quá lớn, có thể làm hỏng nối cổng-catod của SCR</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a:latin typeface="Tahoma" panose="020B0604030504040204" pitchFamily="34" charset="0"/>
                <a:ea typeface="Tahoma" panose="020B0604030504040204" pitchFamily="34" charset="0"/>
                <a:cs typeface="Tahoma" panose="020B0604030504040204" pitchFamily="34" charset="0"/>
              </a:rPr>
              <a:t>Thời gian mở (turn – on time</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thời gian từ lúc bắt đầu có xung kích đến lúc SCR dẫn gần bảo hòa (thường là 0,9 lần dòng định mức). Thởi gian mở khoảng vài </a:t>
            </a:r>
            <a:r>
              <a:rPr lang="el-GR" sz="2400">
                <a:latin typeface="Tahoma" panose="020B0604030504040204" pitchFamily="34" charset="0"/>
                <a:ea typeface="Tahoma" panose="020B0604030504040204" pitchFamily="34" charset="0"/>
                <a:cs typeface="Tahoma" panose="020B0604030504040204" pitchFamily="34" charset="0"/>
              </a:rPr>
              <a:t>μ</a:t>
            </a:r>
            <a:r>
              <a:rPr lang="vi-VN" sz="2400">
                <a:latin typeface="Tahoma" panose="020B0604030504040204" pitchFamily="34" charset="0"/>
                <a:ea typeface="Tahoma" panose="020B0604030504040204" pitchFamily="34" charset="0"/>
                <a:cs typeface="Tahoma" panose="020B0604030504040204" pitchFamily="34" charset="0"/>
              </a:rPr>
              <a:t>S. Như vậy, thời gian hiện diện của xung kích phải lâu hơn thời gian mở.</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39514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3940038" cy="1478570"/>
          </a:xfrm>
        </p:spPr>
        <p:txBody>
          <a:bodyPr>
            <a:normAutofit/>
          </a:bodyPr>
          <a:lstStyle/>
          <a:p>
            <a:r>
              <a:rPr lang="en-US" sz="4400" smtClean="0">
                <a:latin typeface="Rockwell" panose="02060603020205020403" pitchFamily="18" charset="0"/>
              </a:rPr>
              <a:t>Phân loại</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a:normAutofit/>
          </a:bodyPr>
          <a:lstStyle/>
          <a:p>
            <a:pPr lvl="1"/>
            <a:r>
              <a:rPr lang="en-US" sz="2400">
                <a:latin typeface="Tahoma" panose="020B0604030504040204" pitchFamily="34" charset="0"/>
                <a:ea typeface="Tahoma" panose="020B0604030504040204" pitchFamily="34" charset="0"/>
                <a:cs typeface="Tahoma" panose="020B0604030504040204" pitchFamily="34" charset="0"/>
              </a:rPr>
              <a:t>Điện trở cacbon</a:t>
            </a:r>
          </a:p>
          <a:p>
            <a:pPr lvl="1"/>
            <a:r>
              <a:rPr lang="en-US" sz="2400">
                <a:latin typeface="Tahoma" panose="020B0604030504040204" pitchFamily="34" charset="0"/>
                <a:ea typeface="Tahoma" panose="020B0604030504040204" pitchFamily="34" charset="0"/>
                <a:cs typeface="Tahoma" panose="020B0604030504040204" pitchFamily="34" charset="0"/>
              </a:rPr>
              <a:t>Điện trở màng hay điện trở gốm kim loại</a:t>
            </a:r>
          </a:p>
          <a:p>
            <a:pPr lvl="1"/>
            <a:r>
              <a:rPr lang="en-US" sz="2400">
                <a:latin typeface="Tahoma" panose="020B0604030504040204" pitchFamily="34" charset="0"/>
                <a:ea typeface="Tahoma" panose="020B0604030504040204" pitchFamily="34" charset="0"/>
                <a:cs typeface="Tahoma" panose="020B0604030504040204" pitchFamily="34" charset="0"/>
              </a:rPr>
              <a:t>Điện trở dây quấn</a:t>
            </a:r>
          </a:p>
          <a:p>
            <a:pPr lvl="1"/>
            <a:r>
              <a:rPr lang="en-US" sz="2400">
                <a:latin typeface="Tahoma" panose="020B0604030504040204" pitchFamily="34" charset="0"/>
                <a:ea typeface="Tahoma" panose="020B0604030504040204" pitchFamily="34" charset="0"/>
                <a:cs typeface="Tahoma" panose="020B0604030504040204" pitchFamily="34" charset="0"/>
              </a:rPr>
              <a:t>Điện trở film</a:t>
            </a:r>
          </a:p>
          <a:p>
            <a:pPr lvl="1"/>
            <a:r>
              <a:rPr lang="en-US" sz="2400">
                <a:latin typeface="Tahoma" panose="020B0604030504040204" pitchFamily="34" charset="0"/>
                <a:ea typeface="Tahoma" panose="020B0604030504040204" pitchFamily="34" charset="0"/>
                <a:cs typeface="Tahoma" panose="020B0604030504040204" pitchFamily="34" charset="0"/>
              </a:rPr>
              <a:t>Điện trở bề mặt</a:t>
            </a:r>
          </a:p>
          <a:p>
            <a:pPr lvl="1"/>
            <a:r>
              <a:rPr lang="en-US" sz="2400">
                <a:latin typeface="Tahoma" panose="020B0604030504040204" pitchFamily="34" charset="0"/>
                <a:ea typeface="Tahoma" panose="020B0604030504040204" pitchFamily="34" charset="0"/>
                <a:cs typeface="Tahoma" panose="020B0604030504040204" pitchFamily="34" charset="0"/>
              </a:rPr>
              <a:t>Điện trở băng</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360" y="3400092"/>
            <a:ext cx="4858428" cy="2391109"/>
          </a:xfrm>
          <a:prstGeom prst="rect">
            <a:avLst/>
          </a:prstGeom>
        </p:spPr>
      </p:pic>
      <p:sp>
        <p:nvSpPr>
          <p:cNvPr id="6" name="TextBox 5"/>
          <p:cNvSpPr txBox="1"/>
          <p:nvPr/>
        </p:nvSpPr>
        <p:spPr>
          <a:xfrm>
            <a:off x="6309360" y="5791201"/>
            <a:ext cx="4738051" cy="369332"/>
          </a:xfrm>
          <a:prstGeom prst="rect">
            <a:avLst/>
          </a:prstGeom>
          <a:noFill/>
        </p:spPr>
        <p:txBody>
          <a:bodyPr wrap="square" rtlCol="0">
            <a:spAutoFit/>
          </a:bodyPr>
          <a:lstStyle/>
          <a:p>
            <a:r>
              <a:rPr lang="en-US" smtClean="0"/>
              <a:t>Ký hiệu điện trở trong mạch điện / CAD</a:t>
            </a:r>
            <a:endParaRPr lang="en-US"/>
          </a:p>
        </p:txBody>
      </p:sp>
    </p:spTree>
    <p:extLst>
      <p:ext uri="{BB962C8B-B14F-4D97-AF65-F5344CB8AC3E}">
        <p14:creationId xmlns:p14="http://schemas.microsoft.com/office/powerpoint/2010/main" val="1348318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Thông số cơ bản</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4" y="1332838"/>
            <a:ext cx="8051072" cy="3186911"/>
          </a:xfrm>
        </p:spPr>
        <p:txBody>
          <a:bodyPr>
            <a:no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Thời gian tắt (turn – off time</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Để tắt SCR, người ta giảm điện thế VAK xuống 0Volt, tức dòng anod cũng bằng 0. Thế nhưng nếu ta hạ điện thế anod xuống 0 rồi tăng lên ngay thì SCR vẫn dẫn điện mặc dù không có dòng kích. Thời gian tắt SCR là thời gian từ lúc điện thế VAK xuống 0 đến lúc lên cao trở lại mà SCR không dẫn điện trở lại</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https://voer.edu.vn/file/204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2927" y="1445304"/>
            <a:ext cx="3046220" cy="291768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70413" y="4519749"/>
            <a:ext cx="11188733" cy="141324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Thời gian này lớn hơn thời gian mở, thường khoảng vài chục </a:t>
            </a:r>
            <a:r>
              <a:rPr lang="el-GR" sz="2400">
                <a:latin typeface="Tahoma" panose="020B0604030504040204" pitchFamily="34" charset="0"/>
                <a:ea typeface="Tahoma" panose="020B0604030504040204" pitchFamily="34" charset="0"/>
                <a:cs typeface="Tahoma" panose="020B0604030504040204" pitchFamily="34" charset="0"/>
              </a:rPr>
              <a:t>μ</a:t>
            </a:r>
            <a:r>
              <a:rPr lang="vi-VN" sz="2400">
                <a:latin typeface="Tahoma" panose="020B0604030504040204" pitchFamily="34" charset="0"/>
                <a:ea typeface="Tahoma" panose="020B0604030504040204" pitchFamily="34" charset="0"/>
                <a:cs typeface="Tahoma" panose="020B0604030504040204" pitchFamily="34" charset="0"/>
              </a:rPr>
              <a:t>S. Như vậy, SCR là linh kiện chậm, hoạt động ở tần số thấp, tối đa khoảng vài chục KHz.</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1289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5930080" cy="1478570"/>
          </a:xfrm>
        </p:spPr>
        <p:txBody>
          <a:bodyPr>
            <a:normAutofit/>
          </a:bodyPr>
          <a:lstStyle/>
          <a:p>
            <a:r>
              <a:rPr lang="en-US" sz="4400" smtClean="0">
                <a:latin typeface="Rockwell" panose="02060603020205020403" pitchFamily="18" charset="0"/>
              </a:rPr>
              <a:t>scr</a:t>
            </a:r>
            <a:endParaRPr lang="en-US" sz="4400" dirty="0">
              <a:latin typeface="Rockwell" panose="02060603020205020403" pitchFamily="18"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SCR – Ứng dụng</a:t>
            </a: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332838"/>
            <a:ext cx="10781209" cy="5094088"/>
          </a:xfrm>
        </p:spPr>
        <p:txBody>
          <a:bodyPr>
            <a:no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Mạch đèn khẩn cấp khi </a:t>
            </a:r>
            <a:r>
              <a:rPr lang="en-US" sz="2400">
                <a:latin typeface="Tahoma" panose="020B0604030504040204" pitchFamily="34" charset="0"/>
                <a:ea typeface="Tahoma" panose="020B0604030504040204" pitchFamily="34" charset="0"/>
                <a:cs typeface="Tahoma" panose="020B0604030504040204" pitchFamily="34" charset="0"/>
              </a:rPr>
              <a:t>mất </a:t>
            </a:r>
            <a:r>
              <a:rPr lang="en-US"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Bình thường đèn </a:t>
            </a:r>
            <a:r>
              <a:rPr lang="vi-VN" sz="2400">
                <a:latin typeface="Tahoma" panose="020B0604030504040204" pitchFamily="34" charset="0"/>
                <a:ea typeface="Tahoma" panose="020B0604030504040204" pitchFamily="34" charset="0"/>
                <a:cs typeface="Tahoma" panose="020B0604030504040204" pitchFamily="34" charset="0"/>
              </a:rPr>
              <a:t>6V </a:t>
            </a:r>
            <a:r>
              <a:rPr lang="vi-VN" sz="2400" smtClean="0">
                <a:latin typeface="Tahoma" panose="020B0604030504040204" pitchFamily="34" charset="0"/>
                <a:ea typeface="Tahoma" panose="020B0604030504040204" pitchFamily="34" charset="0"/>
                <a:cs typeface="Tahoma" panose="020B0604030504040204" pitchFamily="34" charset="0"/>
              </a:rPr>
              <a:t>sáng </a:t>
            </a:r>
            <a:r>
              <a:rPr lang="vi-VN" sz="2400">
                <a:latin typeface="Tahoma" panose="020B0604030504040204" pitchFamily="34" charset="0"/>
                <a:ea typeface="Tahoma" panose="020B0604030504040204" pitchFamily="34" charset="0"/>
                <a:cs typeface="Tahoma" panose="020B0604030504040204" pitchFamily="34" charset="0"/>
              </a:rPr>
              <a:t>nhờ nguồn điện qua mạch chỉnh lưu. Lúc này SCR ngưng dẫn do bị phân cực nghịch</a:t>
            </a:r>
            <a:r>
              <a:rPr lang="vi-VN"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bộ lưu điện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được nạp qua D1, R1. Khi mất điện, nguồn </a:t>
            </a:r>
            <a:r>
              <a:rPr lang="vi-VN" sz="2400">
                <a:latin typeface="Tahoma" panose="020B0604030504040204" pitchFamily="34" charset="0"/>
                <a:ea typeface="Tahoma" panose="020B0604030504040204" pitchFamily="34" charset="0"/>
                <a:cs typeface="Tahoma" panose="020B0604030504040204" pitchFamily="34" charset="0"/>
              </a:rPr>
              <a:t>điện </a:t>
            </a:r>
            <a:r>
              <a:rPr lang="en-US" sz="2400" smtClean="0">
                <a:latin typeface="Tahoma" panose="020B0604030504040204" pitchFamily="34" charset="0"/>
                <a:ea typeface="Tahoma" panose="020B0604030504040204" pitchFamily="34" charset="0"/>
                <a:cs typeface="Tahoma" panose="020B0604030504040204" pitchFamily="34" charset="0"/>
              </a:rPr>
              <a:t>từ bộ lưu</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sẽ làm thông SCR </a:t>
            </a:r>
            <a:r>
              <a:rPr lang="vi-VN" sz="2400">
                <a:latin typeface="Tahoma" panose="020B0604030504040204" pitchFamily="34" charset="0"/>
                <a:ea typeface="Tahoma" panose="020B0604030504040204" pitchFamily="34" charset="0"/>
                <a:cs typeface="Tahoma" panose="020B0604030504040204" pitchFamily="34" charset="0"/>
              </a:rPr>
              <a:t>và </a:t>
            </a:r>
            <a:r>
              <a:rPr lang="en-US" sz="2400" smtClean="0">
                <a:latin typeface="Tahoma" panose="020B0604030504040204" pitchFamily="34" charset="0"/>
                <a:ea typeface="Tahoma" panose="020B0604030504040204" pitchFamily="34" charset="0"/>
                <a:cs typeface="Tahoma" panose="020B0604030504040204" pitchFamily="34" charset="0"/>
              </a:rPr>
              <a:t>làm</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sáng đèn.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123" y="3385860"/>
            <a:ext cx="6914128" cy="2786683"/>
          </a:xfrm>
          <a:prstGeom prst="rect">
            <a:avLst/>
          </a:prstGeom>
        </p:spPr>
      </p:pic>
    </p:spTree>
    <p:extLst>
      <p:ext uri="{BB962C8B-B14F-4D97-AF65-F5344CB8AC3E}">
        <p14:creationId xmlns:p14="http://schemas.microsoft.com/office/powerpoint/2010/main" val="2088170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9905998" cy="1478570"/>
          </a:xfrm>
        </p:spPr>
        <p:txBody>
          <a:bodyPr>
            <a:normAutofit/>
          </a:bodyPr>
          <a:lstStyle/>
          <a:p>
            <a:r>
              <a:rPr lang="en-US" sz="4400">
                <a:latin typeface="Rockwell" panose="02060603020205020403" pitchFamily="18" charset="0"/>
              </a:rPr>
              <a:t>Điện trở cacbon</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515719"/>
            <a:ext cx="6474365" cy="2150800"/>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Điện trở cacbon hay còn được gọi là điện trở than, là loại điện trở được làm bằng cách ép hỗn hợp bột than và chất kết dính thành dạng trụ hoặc thanh có vỏ bọc bằng gốm hoặc sơn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pic>
        <p:nvPicPr>
          <p:cNvPr id="2050" name="Picture 2" descr="https://st.quantrimang.com/photos/image/2019/06/12/dien-tro-la-gi-cac-loai-dien-tro-thong-dung-cong-du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863" y="775273"/>
            <a:ext cx="3903164" cy="277558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70412" y="3700970"/>
            <a:ext cx="10760615" cy="2419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Chúng thường có công suất nhỏ từ 1/8 đến 2W và dung sai lớn, thường được dùng ở khu vực tần số cao.</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r>
              <a:rPr lang="vi-VN" sz="2400" smtClean="0">
                <a:latin typeface="Tahoma" panose="020B0604030504040204" pitchFamily="34" charset="0"/>
                <a:ea typeface="Tahoma" panose="020B0604030504040204" pitchFamily="34" charset="0"/>
                <a:cs typeface="Tahoma" panose="020B0604030504040204" pitchFamily="34" charset="0"/>
              </a:rPr>
              <a:t>Các điện trở cacbon tổng hợp thường có ký hiệu phía trước là CR và ký hiệu E6 (dung sai ± 20%), E12 (± 10%) và E24 (± 5% dung sai) với công suất từ 0.250 tới 5W.</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19556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14698" y="271724"/>
            <a:ext cx="6056811" cy="1478570"/>
          </a:xfrm>
        </p:spPr>
        <p:txBody>
          <a:bodyPr>
            <a:normAutofit/>
          </a:bodyPr>
          <a:lstStyle/>
          <a:p>
            <a:r>
              <a:rPr lang="en-US" sz="4400">
                <a:latin typeface="Rockwell" panose="02060603020205020403" pitchFamily="18" charset="0"/>
              </a:rPr>
              <a:t>Điện trở dây quấn</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70413" y="1515719"/>
            <a:ext cx="6474365" cy="2150800"/>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Đây là loại điện trở được tạo thành bằng cách quấn dây kim loại có đặc tính dẫn điện kém hoặc dây tương tự vào một lõi gốm cách điện dưới dạng lò xo xoắn.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a:t>Điện trở - </a:t>
            </a:r>
            <a:r>
              <a:rPr lang="en-US" smtClean="0"/>
              <a:t>Phân loại điện trở</a:t>
            </a:r>
            <a:endParaRPr lang="en-US"/>
          </a:p>
        </p:txBody>
      </p:sp>
      <p:sp>
        <p:nvSpPr>
          <p:cNvPr id="6" name="Content Placeholder 2">
            <a:extLst>
              <a:ext uri="{FF2B5EF4-FFF2-40B4-BE49-F238E27FC236}">
                <a16:creationId xmlns:a16="http://schemas.microsoft.com/office/drawing/2014/main" id="{143F5361-68C0-4BF5-80C8-F1E7BF92B2DB}"/>
              </a:ext>
            </a:extLst>
          </p:cNvPr>
          <p:cNvSpPr txBox="1">
            <a:spLocks/>
          </p:cNvSpPr>
          <p:nvPr/>
        </p:nvSpPr>
        <p:spPr>
          <a:xfrm>
            <a:off x="570412" y="3700970"/>
            <a:ext cx="10760615" cy="2419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r>
              <a:rPr lang="vi-VN" sz="2400">
                <a:latin typeface="Tahoma" panose="020B0604030504040204" pitchFamily="34" charset="0"/>
                <a:ea typeface="Tahoma" panose="020B0604030504040204" pitchFamily="34" charset="0"/>
                <a:cs typeface="Tahoma" panose="020B0604030504040204" pitchFamily="34" charset="0"/>
              </a:rPr>
              <a:t>Điện trở dây quấn thường có giá trị nhỏ nhưng chịu dòng lớn và công suất điện thường rất cao khoảng từ 1 - 300W, thậm trí có khi lên tới hàng nghìn W.</a:t>
            </a:r>
          </a:p>
          <a:p>
            <a:pPr lvl="1" algn="just"/>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trở dây quấn được ký hiệu là WH hoặc W có sai số từ 1-10%.</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Các loại điện trở thông dụ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472" y="1011009"/>
            <a:ext cx="3257550" cy="19716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7264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E7866CFD-F94E-4AE5-ACEA-86FEC0F48A10}">
  <ds:schemaRefs>
    <ds:schemaRef ds:uri="http://schemas.microsoft.com/office/2006/documentManagement/types"/>
    <ds:schemaRef ds:uri="http://purl.org/dc/elements/1.1/"/>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16c05727-aa75-4e4a-9b5f-8a80a1165891"/>
    <ds:schemaRef ds:uri="71af3243-3dd4-4a8d-8c0d-dd76da1f02a5"/>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7090</Words>
  <Application>Microsoft Office PowerPoint</Application>
  <PresentationFormat>Widescreen</PresentationFormat>
  <Paragraphs>544</Paragraphs>
  <Slides>71</Slides>
  <Notes>0</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Arial</vt:lpstr>
      <vt:lpstr>Calibri</vt:lpstr>
      <vt:lpstr>Roboto</vt:lpstr>
      <vt:lpstr>Rockwell</vt:lpstr>
      <vt:lpstr>Symbol</vt:lpstr>
      <vt:lpstr>Tahoma</vt:lpstr>
      <vt:lpstr>Trebuchet MS</vt:lpstr>
      <vt:lpstr>Tw Cen MT</vt:lpstr>
      <vt:lpstr>Wingdings</vt:lpstr>
      <vt:lpstr>Circuit</vt:lpstr>
      <vt:lpstr>LẬP TRÌNH HỆ THỐNG NHÚNG Programming embeded system</vt:lpstr>
      <vt:lpstr>CHƯƠNG TRÌNH HỌC TẬP</vt:lpstr>
      <vt:lpstr>Sơ lược linh kiện điện tử</vt:lpstr>
      <vt:lpstr>Điện trở (Resistor – R)</vt:lpstr>
      <vt:lpstr>Công dụng</vt:lpstr>
      <vt:lpstr>Công dụng</vt:lpstr>
      <vt:lpstr>Phân loại</vt:lpstr>
      <vt:lpstr>Điện trở cacbon</vt:lpstr>
      <vt:lpstr>Điện trở dây quấn</vt:lpstr>
      <vt:lpstr>Điện trở film</vt:lpstr>
      <vt:lpstr>Điện trở màng</vt:lpstr>
      <vt:lpstr>Điện trở băng</vt:lpstr>
      <vt:lpstr>Điện trở bề mặt</vt:lpstr>
      <vt:lpstr>Số liệu kỹ thuật</vt:lpstr>
      <vt:lpstr>Cách đọc giá trị</vt:lpstr>
      <vt:lpstr>Cách đọc giá trị (TRỞ DÁN)</vt:lpstr>
      <vt:lpstr>Cách đọc giá trị (TRỞ DÁN)</vt:lpstr>
      <vt:lpstr>Cách đọc giá trị (TRỞ DÁN)</vt:lpstr>
      <vt:lpstr>Tụ điện (Capacitor – C)</vt:lpstr>
      <vt:lpstr>Phân loại</vt:lpstr>
      <vt:lpstr>Tụ hóa</vt:lpstr>
      <vt:lpstr>Tụ tatalum</vt:lpstr>
      <vt:lpstr>Tụ tatalum - tt</vt:lpstr>
      <vt:lpstr>Tụ không phân cực</vt:lpstr>
      <vt:lpstr>tụ có dùng mã</vt:lpstr>
      <vt:lpstr>Tụ xoay</vt:lpstr>
      <vt:lpstr>CUỘN CẢM (INDUCTOR - L)</vt:lpstr>
      <vt:lpstr>Phân loại</vt:lpstr>
      <vt:lpstr>TRANSISTOR (T)</vt:lpstr>
      <vt:lpstr>CẤu tạo</vt:lpstr>
      <vt:lpstr>Nguyên lý hoạt động</vt:lpstr>
      <vt:lpstr>Nguyên lý hoạt động</vt:lpstr>
      <vt:lpstr>Nguyên lý hoạt động</vt:lpstr>
      <vt:lpstr>Nguyên lý hoạt động</vt:lpstr>
      <vt:lpstr>Ký hiệu</vt:lpstr>
      <vt:lpstr>Cách xác định cực e,c,b</vt:lpstr>
      <vt:lpstr>Cách xác định cực e,c,b</vt:lpstr>
      <vt:lpstr>Cách xác định cực e,c,b</vt:lpstr>
      <vt:lpstr>Kiểm tra tình trạng hoạt động</vt:lpstr>
      <vt:lpstr>Kiểm tra tình trạng hoạt động</vt:lpstr>
      <vt:lpstr>Transistor hiệu ứng trường</vt:lpstr>
      <vt:lpstr>Transistor hiệu ứng trường</vt:lpstr>
      <vt:lpstr>Rơ le (relay)</vt:lpstr>
      <vt:lpstr>Rơ le (relay)</vt:lpstr>
      <vt:lpstr>DIAC</vt:lpstr>
      <vt:lpstr>DIAC</vt:lpstr>
      <vt:lpstr>DIAC</vt:lpstr>
      <vt:lpstr>DIAC – Kiểm tra</vt:lpstr>
      <vt:lpstr>TRIAC – Cấu tạo</vt:lpstr>
      <vt:lpstr>TRIAC</vt:lpstr>
      <vt:lpstr>TRIAC – Kiểm tra</vt:lpstr>
      <vt:lpstr>TRIAC – ứng dụng</vt:lpstr>
      <vt:lpstr>TRIAC – ứng dụng</vt:lpstr>
      <vt:lpstr>TRIAC – ứng dụng</vt:lpstr>
      <vt:lpstr>TRIAC – ứng dụng</vt:lpstr>
      <vt:lpstr>TRIAC – ứng dụng</vt:lpstr>
      <vt:lpstr>TRIAC – ứng dụng</vt:lpstr>
      <vt:lpstr>DIAC, Triac</vt:lpstr>
      <vt:lpstr>DIAC, TRIAC</vt:lpstr>
      <vt:lpstr>scr</vt:lpstr>
      <vt:lpstr>scr</vt:lpstr>
      <vt:lpstr>scr</vt:lpstr>
      <vt:lpstr>scr</vt:lpstr>
      <vt:lpstr>scr</vt:lpstr>
      <vt:lpstr>scr</vt:lpstr>
      <vt:lpstr>scr</vt:lpstr>
      <vt:lpstr>scr</vt:lpstr>
      <vt:lpstr>scr</vt:lpstr>
      <vt:lpstr>scr</vt:lpstr>
      <vt:lpstr>scr</vt:lpstr>
      <vt:lpstr>scr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2020-07-02T07:50:56Z</dcterms:created>
  <dcterms:modified xsi:type="dcterms:W3CDTF">2020-07-30T00:54:25Z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